
<file path=[Content_Types].xml><?xml version="1.0" encoding="utf-8"?>
<Types xmlns="http://schemas.openxmlformats.org/package/2006/content-types">
  <Default Extension="xml" ContentType="application/xml"/>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740" r:id="rId1"/>
  </p:sldMasterIdLst>
  <p:notesMasterIdLst>
    <p:notesMasterId r:id="rId25"/>
  </p:notesMasterIdLst>
  <p:handoutMasterIdLst>
    <p:handoutMasterId r:id="rId26"/>
  </p:handoutMasterIdLst>
  <p:sldIdLst>
    <p:sldId id="256" r:id="rId2"/>
    <p:sldId id="257" r:id="rId3"/>
    <p:sldId id="277" r:id="rId4"/>
    <p:sldId id="278" r:id="rId5"/>
    <p:sldId id="279"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5" r:id="rId19"/>
    <p:sldId id="273" r:id="rId20"/>
    <p:sldId id="271" r:id="rId21"/>
    <p:sldId id="270" r:id="rId22"/>
    <p:sldId id="272" r:id="rId23"/>
    <p:sldId id="276" r:id="rId24"/>
  </p:sldIdLst>
  <p:sldSz cx="9144000" cy="6858000" type="screen4x3"/>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1pPr>
    <a:lvl2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scaleToFitPaper="1" frameSlides="1"/>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D7E7"/>
          </a:solidFill>
        </a:fill>
      </a:tcStyle>
    </a:wholeTbl>
    <a:band2H>
      <a:tcTxStyle/>
      <a:tcStyle>
        <a:tcBdr/>
        <a:fill>
          <a:solidFill>
            <a:srgbClr val="E8ECF4"/>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D7E7"/>
          </a:solidFill>
        </a:fill>
      </a:tcStyle>
    </a:wholeTbl>
    <a:band2H>
      <a:tcTxStyle/>
      <a:tcStyle>
        <a:tcBdr/>
        <a:fill>
          <a:solidFill>
            <a:srgbClr val="E8ECF4"/>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CF821DB8-F4EB-4A41-A1BA-3FCAFE7338EE}"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33BA23B1-9221-436E-865A-0063620EA4FD}"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57" d="100"/>
          <a:sy n="57" d="100"/>
        </p:scale>
        <p:origin x="-1704" y="-10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notesMaster" Target="notesMasters/notesMaster1.xml"/><Relationship Id="rId26" Type="http://schemas.openxmlformats.org/officeDocument/2006/relationships/handoutMaster" Target="handoutMasters/handoutMaster1.xml"/><Relationship Id="rId27" Type="http://schemas.openxmlformats.org/officeDocument/2006/relationships/printerSettings" Target="printerSettings/printerSettings1.bin"/><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 Id="rId3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6EF4F1A-56CD-CA4D-BD9E-81B7525C7B61}" type="datetimeFigureOut">
              <a:rPr lang="fr-FR" smtClean="0"/>
              <a:t>23/03/17</a:t>
            </a:fld>
            <a:endParaRPr lang="fr-FR"/>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6EECDFA-4717-D94E-869F-E3F31942C68A}" type="slidenum">
              <a:rPr lang="fr-FR" smtClean="0"/>
              <a:t>‹#›</a:t>
            </a:fld>
            <a:endParaRPr lang="fr-FR"/>
          </a:p>
        </p:txBody>
      </p:sp>
    </p:spTree>
    <p:extLst>
      <p:ext uri="{BB962C8B-B14F-4D97-AF65-F5344CB8AC3E}">
        <p14:creationId xmlns:p14="http://schemas.microsoft.com/office/powerpoint/2010/main" val="41635777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3" name="Shape 143"/>
          <p:cNvSpPr>
            <a:spLocks noGrp="1" noRot="1" noChangeAspect="1"/>
          </p:cNvSpPr>
          <p:nvPr>
            <p:ph type="sldImg"/>
          </p:nvPr>
        </p:nvSpPr>
        <p:spPr>
          <a:xfrm>
            <a:off x="1143000" y="685800"/>
            <a:ext cx="4572000" cy="3429000"/>
          </a:xfrm>
          <a:prstGeom prst="rect">
            <a:avLst/>
          </a:prstGeom>
        </p:spPr>
        <p:txBody>
          <a:bodyPr/>
          <a:lstStyle/>
          <a:p>
            <a:endParaRPr/>
          </a:p>
        </p:txBody>
      </p:sp>
      <p:sp>
        <p:nvSpPr>
          <p:cNvPr id="144" name="Shape 144"/>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901150655"/>
      </p:ext>
    </p:extLst>
  </p:cSld>
  <p:clrMap bg1="lt1" tx1="dk1" bg2="lt2" tx2="dk2" accent1="accent1" accent2="accent2" accent3="accent3" accent4="accent4" accent5="accent5" accent6="accent6" hlink="hlink" folHlink="folHlink"/>
  <p:notesStyle>
    <a:lvl1pPr defTabSz="457200" latinLnBrk="0">
      <a:defRPr sz="1200">
        <a:latin typeface="+mj-lt"/>
        <a:ea typeface="+mj-ea"/>
        <a:cs typeface="+mj-cs"/>
        <a:sym typeface="Calibri"/>
      </a:defRPr>
    </a:lvl1pPr>
    <a:lvl2pPr indent="228600" defTabSz="457200" latinLnBrk="0">
      <a:defRPr sz="1200">
        <a:latin typeface="+mj-lt"/>
        <a:ea typeface="+mj-ea"/>
        <a:cs typeface="+mj-cs"/>
        <a:sym typeface="Calibri"/>
      </a:defRPr>
    </a:lvl2pPr>
    <a:lvl3pPr indent="457200" defTabSz="457200" latinLnBrk="0">
      <a:defRPr sz="1200">
        <a:latin typeface="+mj-lt"/>
        <a:ea typeface="+mj-ea"/>
        <a:cs typeface="+mj-cs"/>
        <a:sym typeface="Calibri"/>
      </a:defRPr>
    </a:lvl3pPr>
    <a:lvl4pPr indent="685800" defTabSz="457200" latinLnBrk="0">
      <a:defRPr sz="1200">
        <a:latin typeface="+mj-lt"/>
        <a:ea typeface="+mj-ea"/>
        <a:cs typeface="+mj-cs"/>
        <a:sym typeface="Calibri"/>
      </a:defRPr>
    </a:lvl4pPr>
    <a:lvl5pPr indent="914400" defTabSz="457200" latinLnBrk="0">
      <a:defRPr sz="1200">
        <a:latin typeface="+mj-lt"/>
        <a:ea typeface="+mj-ea"/>
        <a:cs typeface="+mj-cs"/>
        <a:sym typeface="Calibri"/>
      </a:defRPr>
    </a:lvl5pPr>
    <a:lvl6pPr indent="1143000" defTabSz="457200" latinLnBrk="0">
      <a:defRPr sz="1200">
        <a:latin typeface="+mj-lt"/>
        <a:ea typeface="+mj-ea"/>
        <a:cs typeface="+mj-cs"/>
        <a:sym typeface="Calibri"/>
      </a:defRPr>
    </a:lvl6pPr>
    <a:lvl7pPr indent="1371600" defTabSz="457200" latinLnBrk="0">
      <a:defRPr sz="1200">
        <a:latin typeface="+mj-lt"/>
        <a:ea typeface="+mj-ea"/>
        <a:cs typeface="+mj-cs"/>
        <a:sym typeface="Calibri"/>
      </a:defRPr>
    </a:lvl7pPr>
    <a:lvl8pPr indent="1600200" defTabSz="457200" latinLnBrk="0">
      <a:defRPr sz="1200">
        <a:latin typeface="+mj-lt"/>
        <a:ea typeface="+mj-ea"/>
        <a:cs typeface="+mj-cs"/>
        <a:sym typeface="Calibri"/>
      </a:defRPr>
    </a:lvl8pPr>
    <a:lvl9pPr indent="1828800" defTabSz="457200" latinLnBrk="0">
      <a:defRPr sz="1200">
        <a:latin typeface="+mj-lt"/>
        <a:ea typeface="+mj-ea"/>
        <a:cs typeface="+mj-cs"/>
        <a:sym typeface="Calibri"/>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 name="Shape 198"/>
          <p:cNvSpPr>
            <a:spLocks noGrp="1" noRot="1" noChangeAspect="1"/>
          </p:cNvSpPr>
          <p:nvPr>
            <p:ph type="sldImg"/>
          </p:nvPr>
        </p:nvSpPr>
        <p:spPr>
          <a:prstGeom prst="rect">
            <a:avLst/>
          </a:prstGeom>
        </p:spPr>
        <p:txBody>
          <a:bodyPr/>
          <a:lstStyle/>
          <a:p>
            <a:endParaRPr/>
          </a:p>
        </p:txBody>
      </p:sp>
      <p:sp>
        <p:nvSpPr>
          <p:cNvPr id="199" name="Shape 199"/>
          <p:cNvSpPr>
            <a:spLocks noGrp="1"/>
          </p:cNvSpPr>
          <p:nvPr>
            <p:ph type="body" sz="quarter" idx="1"/>
          </p:nvPr>
        </p:nvSpPr>
        <p:spPr>
          <a:prstGeom prst="rect">
            <a:avLst/>
          </a:prstGeom>
        </p:spPr>
        <p:txBody>
          <a:bodyPr/>
          <a:lstStyle/>
          <a:p>
            <a:pPr algn="just" defTabSz="449580">
              <a:defRPr sz="2000" b="1" i="1">
                <a:uFill>
                  <a:solidFill>
                    <a:srgbClr val="000000"/>
                  </a:solidFill>
                </a:uFill>
              </a:defRPr>
            </a:pPr>
            <a:r>
              <a:t>Les réseaux</a:t>
            </a:r>
            <a:endParaRPr u="sng"/>
          </a:p>
          <a:p>
            <a:pPr algn="just" defTabSz="449580">
              <a:defRPr sz="2000" u="sng">
                <a:uFill>
                  <a:solidFill>
                    <a:srgbClr val="000000"/>
                  </a:solidFill>
                </a:uFill>
              </a:defRPr>
            </a:pPr>
            <a:r>
              <a:t>Représentation nationale</a:t>
            </a:r>
          </a:p>
          <a:p>
            <a:pPr algn="just" defTabSz="449580">
              <a:defRPr sz="2000">
                <a:uFill>
                  <a:solidFill>
                    <a:srgbClr val="000000"/>
                  </a:solidFill>
                </a:uFill>
              </a:defRPr>
            </a:pPr>
            <a:r>
              <a:t>Les « familles » (mutuelles, associations, coopératives, fondations, entreprises sociales) sont regroupées au sein du Conseil des Entreprises, employeurs et groupements de l'Economie Sociale (CEGES) avant la loi relative à l’ESS et au sein de la Chambre Française de l'ESS (ESS France), créée suite à la loi. </a:t>
            </a:r>
          </a:p>
          <a:p>
            <a:pPr algn="just" defTabSz="449580">
              <a:defRPr sz="2000" u="sng">
                <a:uFill>
                  <a:solidFill>
                    <a:srgbClr val="000000"/>
                  </a:solidFill>
                </a:uFill>
              </a:defRPr>
            </a:pPr>
            <a:r>
              <a:t>Représentation régionale</a:t>
            </a:r>
          </a:p>
          <a:p>
            <a:pPr algn="just" defTabSz="449580">
              <a:defRPr sz="2000">
                <a:uFill>
                  <a:solidFill>
                    <a:srgbClr val="000000"/>
                  </a:solidFill>
                </a:uFill>
              </a:defRPr>
            </a:pPr>
            <a:r>
              <a:t>17 Chambres Régionales de l’Economie Sociale et Solidaire (13 en métropole et 4 dans les Outre mer + 1 en constitution à Mayotte). </a:t>
            </a:r>
          </a:p>
          <a:p>
            <a:pPr algn="just" defTabSz="449580">
              <a:defRPr sz="2000">
                <a:uFill>
                  <a:solidFill>
                    <a:srgbClr val="000000"/>
                  </a:solidFill>
                </a:uFill>
              </a:defRPr>
            </a:pPr>
            <a:r>
              <a:t>Ils y mènent le développement de l’ESS, la promotion de cette forme d’entreprendre, la défense des valeurs appliquées dans ses entreprises et des missions confiées par l’Etat :</a:t>
            </a:r>
          </a:p>
          <a:p>
            <a:pPr marL="609600" indent="-381000" algn="just" defTabSz="449580">
              <a:buSzPct val="100000"/>
              <a:buAutoNum type="arabicPeriod"/>
              <a:defRPr sz="2000">
                <a:uFill>
                  <a:solidFill>
                    <a:srgbClr val="000000"/>
                  </a:solidFill>
                </a:uFill>
              </a:defRPr>
            </a:pPr>
            <a:r>
              <a:t>La </a:t>
            </a:r>
            <a:r>
              <a:rPr b="1"/>
              <a:t>représentation auprès des pouvoirs publics</a:t>
            </a:r>
            <a:r>
              <a:t> des intérêts de l’économie sociale et solidaire;</a:t>
            </a:r>
          </a:p>
          <a:p>
            <a:pPr marL="609600" indent="-381000" algn="just" defTabSz="449580">
              <a:buSzPct val="100000"/>
              <a:buAutoNum type="arabicPeriod"/>
              <a:defRPr sz="2000" b="1">
                <a:uFill>
                  <a:solidFill>
                    <a:srgbClr val="000000"/>
                  </a:solidFill>
                </a:uFill>
              </a:defRPr>
            </a:pPr>
            <a:r>
              <a:t>L’appui à la création, au développement et au maintien des entreprises</a:t>
            </a:r>
            <a:r>
              <a:rPr b="0"/>
              <a:t>;</a:t>
            </a:r>
          </a:p>
          <a:p>
            <a:pPr marL="609600" indent="-381000" algn="just" defTabSz="449580">
              <a:buSzPct val="100000"/>
              <a:buAutoNum type="arabicPeriod"/>
              <a:defRPr sz="2000" b="1">
                <a:uFill>
                  <a:solidFill>
                    <a:srgbClr val="000000"/>
                  </a:solidFill>
                </a:uFill>
              </a:defRPr>
            </a:pPr>
            <a:r>
              <a:t>L’appui à la formation</a:t>
            </a:r>
            <a:r>
              <a:rPr b="0"/>
              <a:t> des dirigeants et des salariés des entreprises;</a:t>
            </a:r>
          </a:p>
          <a:p>
            <a:pPr marL="609600" indent="-381000" algn="just" defTabSz="449580">
              <a:buSzPct val="100000"/>
              <a:buAutoNum type="arabicPeriod"/>
              <a:defRPr sz="2000" b="1">
                <a:uFill>
                  <a:solidFill>
                    <a:srgbClr val="000000"/>
                  </a:solidFill>
                </a:uFill>
              </a:defRPr>
            </a:pPr>
            <a:r>
              <a:t>La contribution à la collecte</a:t>
            </a:r>
            <a:r>
              <a:rPr b="0"/>
              <a:t>, à l’exploitation et à la mise à disposition des données économiques et sociales relatives aux entreprises de l’économie sociale et solidaire;</a:t>
            </a:r>
          </a:p>
          <a:p>
            <a:pPr marL="609600" indent="-381000" algn="just" defTabSz="449580">
              <a:buSzPct val="100000"/>
              <a:buAutoNum type="arabicPeriod"/>
              <a:defRPr sz="2000" b="1">
                <a:uFill>
                  <a:solidFill>
                    <a:srgbClr val="000000"/>
                  </a:solidFill>
                </a:uFill>
              </a:defRPr>
            </a:pPr>
            <a:r>
              <a:t>L’information des entreprises sur la dimension européenne de l’économie sociale et solidaire</a:t>
            </a:r>
            <a:r>
              <a:rPr b="0"/>
              <a:t> et l’appui à l’établissement de liens avec les entreprises du secteur établies dans les autres Etats membres de l’Union européenne;</a:t>
            </a:r>
          </a:p>
          <a:p>
            <a:pPr marL="609600" indent="-381000" algn="just" defTabSz="449580">
              <a:buSzPct val="100000"/>
              <a:buAutoNum type="arabicPeriod"/>
              <a:defRPr sz="2000" b="1">
                <a:uFill>
                  <a:solidFill>
                    <a:srgbClr val="000000"/>
                  </a:solidFill>
                </a:uFill>
              </a:defRPr>
            </a:pPr>
            <a:r>
              <a:t>Dans les collectivités régies par l’article 73 de la Constitution, le développement et l’animation de la coopération internationale</a:t>
            </a:r>
            <a:r>
              <a:rPr b="0"/>
              <a:t> des collectivités concernées en matière d’économie sociale et solidaire. </a:t>
            </a:r>
          </a:p>
          <a:p>
            <a:pPr algn="just" defTabSz="449580">
              <a:defRPr sz="2000">
                <a:uFill>
                  <a:solidFill>
                    <a:srgbClr val="000000"/>
                  </a:solidFill>
                </a:uFill>
              </a:defRPr>
            </a:pPr>
            <a:r>
              <a:t>Elles tiennent les listes des entreprises de l’ESS par région.</a:t>
            </a:r>
          </a:p>
          <a:p>
            <a:pPr algn="just" defTabSz="449580">
              <a:defRPr sz="2000" u="sng">
                <a:uFill>
                  <a:solidFill>
                    <a:srgbClr val="000000"/>
                  </a:solidFill>
                </a:uFill>
              </a:defRPr>
            </a:pPr>
            <a:r>
              <a:t>Des structures proches</a:t>
            </a:r>
          </a:p>
          <a:p>
            <a:pPr algn="just" defTabSz="449580">
              <a:defRPr sz="2000" b="1">
                <a:uFill>
                  <a:solidFill>
                    <a:srgbClr val="000000"/>
                  </a:solidFill>
                </a:uFill>
              </a:defRPr>
            </a:pPr>
            <a:r>
              <a:t>L’AVISE</a:t>
            </a:r>
            <a:r>
              <a:rPr b="0"/>
              <a:t> : je laisserai à Hugues SIBILLE le soin de vous indiquer ses missions</a:t>
            </a:r>
          </a:p>
          <a:p>
            <a:pPr algn="just" defTabSz="449580">
              <a:defRPr sz="2000" b="1">
                <a:uFill>
                  <a:solidFill>
                    <a:srgbClr val="000000"/>
                  </a:solidFill>
                </a:uFill>
              </a:defRPr>
            </a:pPr>
            <a:r>
              <a:t>LE LABO de l’ESS </a:t>
            </a:r>
            <a:r>
              <a:rPr b="0"/>
              <a:t>: de même, Hugues pourra vous en dire la substantifique moelle.</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et modifiez le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B01F9CA3-105E-4857-9057-6DB6197DA786}" type="datetimeFigureOut">
              <a:rPr lang="en-US" smtClean="0"/>
              <a:t>23/03/17</a:t>
            </a:fld>
            <a:endParaRPr lang="en-US"/>
          </a:p>
        </p:txBody>
      </p:sp>
      <p:sp>
        <p:nvSpPr>
          <p:cNvPr id="5" name="Espace réservé du pied de page 4"/>
          <p:cNvSpPr>
            <a:spLocks noGrp="1"/>
          </p:cNvSpPr>
          <p:nvPr>
            <p:ph type="ftr" sz="quarter" idx="11"/>
          </p:nvPr>
        </p:nvSpPr>
        <p:spPr/>
        <p:txBody>
          <a:bodyPr/>
          <a:lstStyle/>
          <a:p>
            <a:endParaRPr lang="en-US"/>
          </a:p>
        </p:txBody>
      </p:sp>
      <p:sp>
        <p:nvSpPr>
          <p:cNvPr id="6" name="Espace réservé du numéro de diapositive 5"/>
          <p:cNvSpPr>
            <a:spLocks noGrp="1"/>
          </p:cNvSpPr>
          <p:nvPr>
            <p:ph type="sldNum" sz="quarter" idx="12"/>
          </p:nvPr>
        </p:nvSpPr>
        <p:spPr/>
        <p:txBody>
          <a:bodyPr/>
          <a:lstStyle/>
          <a:p>
            <a:fld id="{86CB4B4D-7CA3-9044-876B-883B54F8677D}" type="slidenum">
              <a:rPr lang="uk-UA" smtClean="0"/>
              <a:t>‹#›</a:t>
            </a:fld>
            <a:endParaRPr lang="uk-UA"/>
          </a:p>
        </p:txBody>
      </p:sp>
    </p:spTree>
    <p:extLst>
      <p:ext uri="{BB962C8B-B14F-4D97-AF65-F5344CB8AC3E}">
        <p14:creationId xmlns:p14="http://schemas.microsoft.com/office/powerpoint/2010/main" val="20224367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B01F9CA3-105E-4857-9057-6DB6197DA786}" type="datetimeFigureOut">
              <a:rPr lang="en-US" smtClean="0"/>
              <a:t>23/03/17</a:t>
            </a:fld>
            <a:endParaRPr lang="en-US"/>
          </a:p>
        </p:txBody>
      </p:sp>
      <p:sp>
        <p:nvSpPr>
          <p:cNvPr id="5" name="Espace réservé du pied de page 4"/>
          <p:cNvSpPr>
            <a:spLocks noGrp="1"/>
          </p:cNvSpPr>
          <p:nvPr>
            <p:ph type="ftr" sz="quarter" idx="11"/>
          </p:nvPr>
        </p:nvSpPr>
        <p:spPr/>
        <p:txBody>
          <a:bodyPr/>
          <a:lstStyle/>
          <a:p>
            <a:endParaRPr lang="en-US"/>
          </a:p>
        </p:txBody>
      </p:sp>
      <p:sp>
        <p:nvSpPr>
          <p:cNvPr id="6" name="Espace réservé du numéro de diapositive 5"/>
          <p:cNvSpPr>
            <a:spLocks noGrp="1"/>
          </p:cNvSpPr>
          <p:nvPr>
            <p:ph type="sldNum" sz="quarter" idx="12"/>
          </p:nvPr>
        </p:nvSpPr>
        <p:spPr/>
        <p:txBody>
          <a:bodyPr/>
          <a:lstStyle/>
          <a:p>
            <a:fld id="{86CB4B4D-7CA3-9044-876B-883B54F8677D}" type="slidenum">
              <a:rPr lang="uk-UA" smtClean="0"/>
              <a:t>‹#›</a:t>
            </a:fld>
            <a:endParaRPr lang="uk-UA"/>
          </a:p>
        </p:txBody>
      </p:sp>
    </p:spTree>
    <p:extLst>
      <p:ext uri="{BB962C8B-B14F-4D97-AF65-F5344CB8AC3E}">
        <p14:creationId xmlns:p14="http://schemas.microsoft.com/office/powerpoint/2010/main" val="21360620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B01F9CA3-105E-4857-9057-6DB6197DA786}" type="datetimeFigureOut">
              <a:rPr lang="en-US" smtClean="0"/>
              <a:t>23/03/17</a:t>
            </a:fld>
            <a:endParaRPr lang="en-US"/>
          </a:p>
        </p:txBody>
      </p:sp>
      <p:sp>
        <p:nvSpPr>
          <p:cNvPr id="5" name="Espace réservé du pied de page 4"/>
          <p:cNvSpPr>
            <a:spLocks noGrp="1"/>
          </p:cNvSpPr>
          <p:nvPr>
            <p:ph type="ftr" sz="quarter" idx="11"/>
          </p:nvPr>
        </p:nvSpPr>
        <p:spPr/>
        <p:txBody>
          <a:bodyPr/>
          <a:lstStyle/>
          <a:p>
            <a:endParaRPr lang="en-US"/>
          </a:p>
        </p:txBody>
      </p:sp>
      <p:sp>
        <p:nvSpPr>
          <p:cNvPr id="6" name="Espace réservé du numéro de diapositive 5"/>
          <p:cNvSpPr>
            <a:spLocks noGrp="1"/>
          </p:cNvSpPr>
          <p:nvPr>
            <p:ph type="sldNum" sz="quarter" idx="12"/>
          </p:nvPr>
        </p:nvSpPr>
        <p:spPr/>
        <p:txBody>
          <a:bodyPr/>
          <a:lstStyle/>
          <a:p>
            <a:fld id="{86CB4B4D-7CA3-9044-876B-883B54F8677D}" type="slidenum">
              <a:rPr lang="uk-UA" smtClean="0"/>
              <a:t>‹#›</a:t>
            </a:fld>
            <a:endParaRPr lang="uk-UA"/>
          </a:p>
        </p:txBody>
      </p:sp>
    </p:spTree>
    <p:extLst>
      <p:ext uri="{BB962C8B-B14F-4D97-AF65-F5344CB8AC3E}">
        <p14:creationId xmlns:p14="http://schemas.microsoft.com/office/powerpoint/2010/main" val="11775463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B01F9CA3-105E-4857-9057-6DB6197DA786}" type="datetimeFigureOut">
              <a:rPr lang="en-US" smtClean="0"/>
              <a:t>23/03/17</a:t>
            </a:fld>
            <a:endParaRPr lang="en-US"/>
          </a:p>
        </p:txBody>
      </p:sp>
      <p:sp>
        <p:nvSpPr>
          <p:cNvPr id="6" name="Espace réservé du pied de page 5"/>
          <p:cNvSpPr>
            <a:spLocks noGrp="1"/>
          </p:cNvSpPr>
          <p:nvPr>
            <p:ph type="ftr" sz="quarter" idx="11"/>
          </p:nvPr>
        </p:nvSpPr>
        <p:spPr/>
        <p:txBody>
          <a:bodyPr/>
          <a:lstStyle/>
          <a:p>
            <a:endParaRPr lang="en-US"/>
          </a:p>
        </p:txBody>
      </p:sp>
      <p:sp>
        <p:nvSpPr>
          <p:cNvPr id="7" name="Espace réservé du numéro de diapositive 6"/>
          <p:cNvSpPr>
            <a:spLocks noGrp="1"/>
          </p:cNvSpPr>
          <p:nvPr>
            <p:ph type="sldNum" sz="quarter" idx="12"/>
          </p:nvPr>
        </p:nvSpPr>
        <p:spPr/>
        <p:txBody>
          <a:bodyPr/>
          <a:lstStyle/>
          <a:p>
            <a:fld id="{86CB4B4D-7CA3-9044-876B-883B54F8677D}" type="slidenum">
              <a:rPr lang="uk-UA" smtClean="0"/>
              <a:t>‹#›</a:t>
            </a:fld>
            <a:endParaRPr lang="uk-UA"/>
          </a:p>
        </p:txBody>
      </p:sp>
    </p:spTree>
    <p:extLst>
      <p:ext uri="{BB962C8B-B14F-4D97-AF65-F5344CB8AC3E}">
        <p14:creationId xmlns:p14="http://schemas.microsoft.com/office/powerpoint/2010/main" val="31136053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B01F9CA3-105E-4857-9057-6DB6197DA786}" type="datetimeFigureOut">
              <a:rPr lang="en-US" smtClean="0"/>
              <a:t>23/03/17</a:t>
            </a:fld>
            <a:endParaRPr lang="en-US"/>
          </a:p>
        </p:txBody>
      </p:sp>
      <p:sp>
        <p:nvSpPr>
          <p:cNvPr id="8" name="Espace réservé du pied de page 7"/>
          <p:cNvSpPr>
            <a:spLocks noGrp="1"/>
          </p:cNvSpPr>
          <p:nvPr>
            <p:ph type="ftr" sz="quarter" idx="11"/>
          </p:nvPr>
        </p:nvSpPr>
        <p:spPr/>
        <p:txBody>
          <a:bodyPr/>
          <a:lstStyle/>
          <a:p>
            <a:endParaRPr lang="en-US"/>
          </a:p>
        </p:txBody>
      </p:sp>
      <p:sp>
        <p:nvSpPr>
          <p:cNvPr id="9" name="Espace réservé du numéro de diapositive 8"/>
          <p:cNvSpPr>
            <a:spLocks noGrp="1"/>
          </p:cNvSpPr>
          <p:nvPr>
            <p:ph type="sldNum" sz="quarter" idx="12"/>
          </p:nvPr>
        </p:nvSpPr>
        <p:spPr/>
        <p:txBody>
          <a:bodyPr/>
          <a:lstStyle/>
          <a:p>
            <a:fld id="{86CB4B4D-7CA3-9044-876B-883B54F8677D}" type="slidenum">
              <a:rPr lang="uk-UA" smtClean="0"/>
              <a:t>‹#›</a:t>
            </a:fld>
            <a:endParaRPr lang="uk-UA"/>
          </a:p>
        </p:txBody>
      </p:sp>
    </p:spTree>
    <p:extLst>
      <p:ext uri="{BB962C8B-B14F-4D97-AF65-F5344CB8AC3E}">
        <p14:creationId xmlns:p14="http://schemas.microsoft.com/office/powerpoint/2010/main" val="13215094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e la date 2"/>
          <p:cNvSpPr>
            <a:spLocks noGrp="1"/>
          </p:cNvSpPr>
          <p:nvPr>
            <p:ph type="dt" sz="half" idx="10"/>
          </p:nvPr>
        </p:nvSpPr>
        <p:spPr/>
        <p:txBody>
          <a:bodyPr/>
          <a:lstStyle/>
          <a:p>
            <a:fld id="{B01F9CA3-105E-4857-9057-6DB6197DA786}" type="datetimeFigureOut">
              <a:rPr lang="en-US" smtClean="0"/>
              <a:t>23/03/17</a:t>
            </a:fld>
            <a:endParaRPr lang="en-US"/>
          </a:p>
        </p:txBody>
      </p:sp>
      <p:sp>
        <p:nvSpPr>
          <p:cNvPr id="4" name="Espace réservé du pied de page 3"/>
          <p:cNvSpPr>
            <a:spLocks noGrp="1"/>
          </p:cNvSpPr>
          <p:nvPr>
            <p:ph type="ftr" sz="quarter" idx="11"/>
          </p:nvPr>
        </p:nvSpPr>
        <p:spPr/>
        <p:txBody>
          <a:bodyPr/>
          <a:lstStyle/>
          <a:p>
            <a:endParaRPr lang="en-US"/>
          </a:p>
        </p:txBody>
      </p:sp>
      <p:sp>
        <p:nvSpPr>
          <p:cNvPr id="5" name="Espace réservé du numéro de diapositive 4"/>
          <p:cNvSpPr>
            <a:spLocks noGrp="1"/>
          </p:cNvSpPr>
          <p:nvPr>
            <p:ph type="sldNum" sz="quarter" idx="12"/>
          </p:nvPr>
        </p:nvSpPr>
        <p:spPr/>
        <p:txBody>
          <a:bodyPr/>
          <a:lstStyle/>
          <a:p>
            <a:fld id="{86CB4B4D-7CA3-9044-876B-883B54F8677D}" type="slidenum">
              <a:rPr lang="uk-UA" smtClean="0"/>
              <a:t>‹#›</a:t>
            </a:fld>
            <a:endParaRPr lang="uk-UA"/>
          </a:p>
        </p:txBody>
      </p:sp>
    </p:spTree>
    <p:extLst>
      <p:ext uri="{BB962C8B-B14F-4D97-AF65-F5344CB8AC3E}">
        <p14:creationId xmlns:p14="http://schemas.microsoft.com/office/powerpoint/2010/main" val="2332714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B01F9CA3-105E-4857-9057-6DB6197DA786}" type="datetimeFigureOut">
              <a:rPr lang="en-US" smtClean="0"/>
              <a:t>23/03/17</a:t>
            </a:fld>
            <a:endParaRPr lang="en-US"/>
          </a:p>
        </p:txBody>
      </p:sp>
      <p:sp>
        <p:nvSpPr>
          <p:cNvPr id="3" name="Espace réservé du pied de page 2"/>
          <p:cNvSpPr>
            <a:spLocks noGrp="1"/>
          </p:cNvSpPr>
          <p:nvPr>
            <p:ph type="ftr" sz="quarter" idx="11"/>
          </p:nvPr>
        </p:nvSpPr>
        <p:spPr/>
        <p:txBody>
          <a:bodyPr/>
          <a:lstStyle/>
          <a:p>
            <a:endParaRPr lang="en-US"/>
          </a:p>
        </p:txBody>
      </p:sp>
      <p:sp>
        <p:nvSpPr>
          <p:cNvPr id="4" name="Espace réservé du numéro de diapositive 3"/>
          <p:cNvSpPr>
            <a:spLocks noGrp="1"/>
          </p:cNvSpPr>
          <p:nvPr>
            <p:ph type="sldNum" sz="quarter" idx="12"/>
          </p:nvPr>
        </p:nvSpPr>
        <p:spPr/>
        <p:txBody>
          <a:bodyPr/>
          <a:lstStyle/>
          <a:p>
            <a:fld id="{86CB4B4D-7CA3-9044-876B-883B54F8677D}" type="slidenum">
              <a:rPr lang="uk-UA" smtClean="0"/>
              <a:t>‹#›</a:t>
            </a:fld>
            <a:endParaRPr lang="uk-UA"/>
          </a:p>
        </p:txBody>
      </p:sp>
    </p:spTree>
    <p:extLst>
      <p:ext uri="{BB962C8B-B14F-4D97-AF65-F5344CB8AC3E}">
        <p14:creationId xmlns:p14="http://schemas.microsoft.com/office/powerpoint/2010/main" val="40816354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B01F9CA3-105E-4857-9057-6DB6197DA786}" type="datetimeFigureOut">
              <a:rPr lang="en-US" smtClean="0"/>
              <a:t>23/03/17</a:t>
            </a:fld>
            <a:endParaRPr lang="en-US"/>
          </a:p>
        </p:txBody>
      </p:sp>
      <p:sp>
        <p:nvSpPr>
          <p:cNvPr id="6" name="Espace réservé du pied de page 5"/>
          <p:cNvSpPr>
            <a:spLocks noGrp="1"/>
          </p:cNvSpPr>
          <p:nvPr>
            <p:ph type="ftr" sz="quarter" idx="11"/>
          </p:nvPr>
        </p:nvSpPr>
        <p:spPr/>
        <p:txBody>
          <a:bodyPr/>
          <a:lstStyle/>
          <a:p>
            <a:endParaRPr lang="en-US"/>
          </a:p>
        </p:txBody>
      </p:sp>
      <p:sp>
        <p:nvSpPr>
          <p:cNvPr id="7" name="Espace réservé du numéro de diapositive 6"/>
          <p:cNvSpPr>
            <a:spLocks noGrp="1"/>
          </p:cNvSpPr>
          <p:nvPr>
            <p:ph type="sldNum" sz="quarter" idx="12"/>
          </p:nvPr>
        </p:nvSpPr>
        <p:spPr/>
        <p:txBody>
          <a:bodyPr/>
          <a:lstStyle/>
          <a:p>
            <a:fld id="{86CB4B4D-7CA3-9044-876B-883B54F8677D}" type="slidenum">
              <a:rPr lang="uk-UA" smtClean="0"/>
              <a:t>‹#›</a:t>
            </a:fld>
            <a:endParaRPr lang="uk-UA"/>
          </a:p>
        </p:txBody>
      </p:sp>
    </p:spTree>
    <p:extLst>
      <p:ext uri="{BB962C8B-B14F-4D97-AF65-F5344CB8AC3E}">
        <p14:creationId xmlns:p14="http://schemas.microsoft.com/office/powerpoint/2010/main" val="38262989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B01F9CA3-105E-4857-9057-6DB6197DA786}" type="datetimeFigureOut">
              <a:rPr lang="en-US" smtClean="0"/>
              <a:t>23/03/17</a:t>
            </a:fld>
            <a:endParaRPr lang="en-US"/>
          </a:p>
        </p:txBody>
      </p:sp>
      <p:sp>
        <p:nvSpPr>
          <p:cNvPr id="6" name="Espace réservé du pied de page 5"/>
          <p:cNvSpPr>
            <a:spLocks noGrp="1"/>
          </p:cNvSpPr>
          <p:nvPr>
            <p:ph type="ftr" sz="quarter" idx="11"/>
          </p:nvPr>
        </p:nvSpPr>
        <p:spPr/>
        <p:txBody>
          <a:bodyPr/>
          <a:lstStyle/>
          <a:p>
            <a:endParaRPr lang="en-US"/>
          </a:p>
        </p:txBody>
      </p:sp>
      <p:sp>
        <p:nvSpPr>
          <p:cNvPr id="7" name="Espace réservé du numéro de diapositive 6"/>
          <p:cNvSpPr>
            <a:spLocks noGrp="1"/>
          </p:cNvSpPr>
          <p:nvPr>
            <p:ph type="sldNum" sz="quarter" idx="12"/>
          </p:nvPr>
        </p:nvSpPr>
        <p:spPr/>
        <p:txBody>
          <a:bodyPr/>
          <a:lstStyle/>
          <a:p>
            <a:fld id="{86CB4B4D-7CA3-9044-876B-883B54F8677D}" type="slidenum">
              <a:rPr lang="uk-UA" smtClean="0"/>
              <a:t>‹#›</a:t>
            </a:fld>
            <a:endParaRPr lang="uk-UA"/>
          </a:p>
        </p:txBody>
      </p:sp>
    </p:spTree>
    <p:extLst>
      <p:ext uri="{BB962C8B-B14F-4D97-AF65-F5344CB8AC3E}">
        <p14:creationId xmlns:p14="http://schemas.microsoft.com/office/powerpoint/2010/main" val="40674131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B01F9CA3-105E-4857-9057-6DB6197DA786}" type="datetimeFigureOut">
              <a:rPr lang="en-US" smtClean="0"/>
              <a:t>23/03/17</a:t>
            </a:fld>
            <a:endParaRPr lang="en-US"/>
          </a:p>
        </p:txBody>
      </p:sp>
      <p:sp>
        <p:nvSpPr>
          <p:cNvPr id="5" name="Espace réservé du pied de page 4"/>
          <p:cNvSpPr>
            <a:spLocks noGrp="1"/>
          </p:cNvSpPr>
          <p:nvPr>
            <p:ph type="ftr" sz="quarter" idx="11"/>
          </p:nvPr>
        </p:nvSpPr>
        <p:spPr/>
        <p:txBody>
          <a:bodyPr/>
          <a:lstStyle/>
          <a:p>
            <a:endParaRPr lang="en-US"/>
          </a:p>
        </p:txBody>
      </p:sp>
      <p:sp>
        <p:nvSpPr>
          <p:cNvPr id="6" name="Espace réservé du numéro de diapositive 5"/>
          <p:cNvSpPr>
            <a:spLocks noGrp="1"/>
          </p:cNvSpPr>
          <p:nvPr>
            <p:ph type="sldNum" sz="quarter" idx="12"/>
          </p:nvPr>
        </p:nvSpPr>
        <p:spPr/>
        <p:txBody>
          <a:bodyPr/>
          <a:lstStyle/>
          <a:p>
            <a:fld id="{86CB4B4D-7CA3-9044-876B-883B54F8677D}" type="slidenum">
              <a:rPr lang="uk-UA" smtClean="0"/>
              <a:t>‹#›</a:t>
            </a:fld>
            <a:endParaRPr lang="uk-UA"/>
          </a:p>
        </p:txBody>
      </p:sp>
    </p:spTree>
    <p:extLst>
      <p:ext uri="{BB962C8B-B14F-4D97-AF65-F5344CB8AC3E}">
        <p14:creationId xmlns:p14="http://schemas.microsoft.com/office/powerpoint/2010/main" val="1447027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B01F9CA3-105E-4857-9057-6DB6197DA786}" type="datetimeFigureOut">
              <a:rPr lang="en-US" smtClean="0"/>
              <a:t>23/03/17</a:t>
            </a:fld>
            <a:endParaRPr lang="en-US"/>
          </a:p>
        </p:txBody>
      </p:sp>
      <p:sp>
        <p:nvSpPr>
          <p:cNvPr id="5" name="Espace réservé du pied de page 4"/>
          <p:cNvSpPr>
            <a:spLocks noGrp="1"/>
          </p:cNvSpPr>
          <p:nvPr>
            <p:ph type="ftr" sz="quarter" idx="11"/>
          </p:nvPr>
        </p:nvSpPr>
        <p:spPr/>
        <p:txBody>
          <a:bodyPr/>
          <a:lstStyle/>
          <a:p>
            <a:endParaRPr lang="en-US"/>
          </a:p>
        </p:txBody>
      </p:sp>
      <p:sp>
        <p:nvSpPr>
          <p:cNvPr id="6" name="Espace réservé du numéro de diapositive 5"/>
          <p:cNvSpPr>
            <a:spLocks noGrp="1"/>
          </p:cNvSpPr>
          <p:nvPr>
            <p:ph type="sldNum" sz="quarter" idx="12"/>
          </p:nvPr>
        </p:nvSpPr>
        <p:spPr/>
        <p:txBody>
          <a:bodyPr/>
          <a:lstStyle/>
          <a:p>
            <a:fld id="{86CB4B4D-7CA3-9044-876B-883B54F8677D}" type="slidenum">
              <a:rPr lang="uk-UA" smtClean="0"/>
              <a:t>‹#›</a:t>
            </a:fld>
            <a:endParaRPr lang="uk-UA"/>
          </a:p>
        </p:txBody>
      </p:sp>
    </p:spTree>
    <p:extLst>
      <p:ext uri="{BB962C8B-B14F-4D97-AF65-F5344CB8AC3E}">
        <p14:creationId xmlns:p14="http://schemas.microsoft.com/office/powerpoint/2010/main" val="39931635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1_Titre et contenu">
    <p:spTree>
      <p:nvGrpSpPr>
        <p:cNvPr id="1" name=""/>
        <p:cNvGrpSpPr/>
        <p:nvPr/>
      </p:nvGrpSpPr>
      <p:grpSpPr>
        <a:xfrm>
          <a:off x="0" y="0"/>
          <a:ext cx="0" cy="0"/>
          <a:chOff x="0" y="0"/>
          <a:chExt cx="0" cy="0"/>
        </a:xfrm>
      </p:grpSpPr>
      <p:sp>
        <p:nvSpPr>
          <p:cNvPr id="111" name="Shape 111"/>
          <p:cNvSpPr>
            <a:spLocks noGrp="1"/>
          </p:cNvSpPr>
          <p:nvPr>
            <p:ph type="body" idx="1"/>
          </p:nvPr>
        </p:nvSpPr>
        <p:spPr>
          <a:prstGeom prst="rect">
            <a:avLst/>
          </a:prstGeom>
        </p:spPr>
        <p:txBody>
          <a:bodyPr/>
          <a:lstStyle/>
          <a:p>
            <a:r>
              <a:t>Texte niveau 1</a:t>
            </a:r>
          </a:p>
          <a:p>
            <a:pPr lvl="1"/>
            <a:r>
              <a:t>Texte niveau 2</a:t>
            </a:r>
          </a:p>
          <a:p>
            <a:pPr lvl="2"/>
            <a:r>
              <a:t>Texte niveau 3</a:t>
            </a:r>
          </a:p>
          <a:p>
            <a:pPr lvl="3"/>
            <a:r>
              <a:t>Texte niveau 4</a:t>
            </a:r>
          </a:p>
          <a:p>
            <a:pPr lvl="4"/>
            <a:r>
              <a:t>Texte niveau 5</a:t>
            </a:r>
          </a:p>
        </p:txBody>
      </p:sp>
      <p:sp>
        <p:nvSpPr>
          <p:cNvPr id="112" name="Shape 112"/>
          <p:cNvSpPr>
            <a:spLocks noGrp="1"/>
          </p:cNvSpPr>
          <p:nvPr>
            <p:ph type="sldNum" sz="quarter" idx="2"/>
          </p:nvPr>
        </p:nvSpPr>
        <p:spPr>
          <a:prstGeom prst="rect">
            <a:avLst/>
          </a:prstGeom>
        </p:spPr>
        <p:txBody>
          <a:bodyPr/>
          <a:lstStyle>
            <a:lvl1pPr>
              <a:defRPr>
                <a:solidFill>
                  <a:srgbClr val="000000"/>
                </a:solidFill>
              </a:defRPr>
            </a:lvl1pPr>
          </a:lstStyle>
          <a:p>
            <a:fld id="{86CB4B4D-7CA3-9044-876B-883B54F8677D}" type="slidenum">
              <a:t>‹#›</a:t>
            </a:fld>
            <a:endParaRPr/>
          </a:p>
        </p:txBody>
      </p:sp>
    </p:spTree>
  </p:cSld>
  <p:clrMapOvr>
    <a:masterClrMapping/>
  </p:clrMapOvr>
  <p:transition xmlns:p14="http://schemas.microsoft.com/office/powerpoint/2010/main" spd="med"/>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et modifiez le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1F9CA3-105E-4857-9057-6DB6197DA786}" type="datetimeFigureOut">
              <a:rPr lang="en-US" smtClean="0"/>
              <a:t>23/03/17</a:t>
            </a:fld>
            <a:endParaRPr lang="en-US"/>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CB4B4D-7CA3-9044-876B-883B54F8677D}" type="slidenum">
              <a:rPr lang="uk-UA" smtClean="0"/>
              <a:t>‹#›</a:t>
            </a:fld>
            <a:endParaRPr lang="uk-UA"/>
          </a:p>
        </p:txBody>
      </p:sp>
    </p:spTree>
    <p:extLst>
      <p:ext uri="{BB962C8B-B14F-4D97-AF65-F5344CB8AC3E}">
        <p14:creationId xmlns:p14="http://schemas.microsoft.com/office/powerpoint/2010/main" val="2453410002"/>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 id="2147483752"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png"/><Relationship Id="rId1" Type="http://schemas.openxmlformats.org/officeDocument/2006/relationships/slideLayout" Target="../slideLayouts/slideLayout12.xml"/><Relationship Id="rId2"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 name="Shape 146"/>
          <p:cNvSpPr>
            <a:spLocks noGrp="1"/>
          </p:cNvSpPr>
          <p:nvPr>
            <p:ph type="ctrTitle"/>
          </p:nvPr>
        </p:nvSpPr>
        <p:spPr>
          <a:xfrm>
            <a:off x="685800" y="785732"/>
            <a:ext cx="7772400" cy="1470030"/>
          </a:xfrm>
          <a:prstGeom prst="rect">
            <a:avLst/>
          </a:prstGeom>
        </p:spPr>
        <p:txBody>
          <a:bodyPr>
            <a:noAutofit/>
          </a:bodyPr>
          <a:lstStyle/>
          <a:p>
            <a:pPr defTabSz="365758">
              <a:defRPr sz="2700" b="1"/>
            </a:pPr>
            <a:r>
              <a:rPr sz="3200" dirty="0"/>
              <a:t>L’Economie Sociale et Solidaire</a:t>
            </a:r>
            <a:br>
              <a:rPr sz="3200" dirty="0"/>
            </a:br>
            <a:r>
              <a:rPr sz="3200" dirty="0"/>
              <a:t>une solution pour le développement économique local</a:t>
            </a:r>
          </a:p>
        </p:txBody>
      </p:sp>
      <p:sp>
        <p:nvSpPr>
          <p:cNvPr id="147" name="Shape 147"/>
          <p:cNvSpPr>
            <a:spLocks noGrp="1"/>
          </p:cNvSpPr>
          <p:nvPr>
            <p:ph type="subTitle" idx="1"/>
          </p:nvPr>
        </p:nvSpPr>
        <p:spPr>
          <a:xfrm>
            <a:off x="2743200" y="5350445"/>
            <a:ext cx="6400800" cy="1507555"/>
          </a:xfrm>
          <a:prstGeom prst="rect">
            <a:avLst/>
          </a:prstGeom>
        </p:spPr>
        <p:txBody>
          <a:bodyPr/>
          <a:lstStyle/>
          <a:p>
            <a:pPr>
              <a:spcBef>
                <a:spcPts val="600"/>
              </a:spcBef>
              <a:defRPr sz="2800" b="1"/>
            </a:pPr>
            <a:r>
              <a:rPr dirty="0"/>
              <a:t>Jean-Louis CABRESPINES</a:t>
            </a:r>
          </a:p>
          <a:p>
            <a:pPr>
              <a:spcBef>
                <a:spcPts val="500"/>
              </a:spcBef>
              <a:defRPr sz="2400"/>
            </a:pPr>
            <a:r>
              <a:rPr dirty="0"/>
              <a:t>Membre du CESE</a:t>
            </a:r>
          </a:p>
          <a:p>
            <a:pPr>
              <a:spcBef>
                <a:spcPts val="500"/>
              </a:spcBef>
              <a:defRPr sz="2400"/>
            </a:pPr>
            <a:r>
              <a:rPr dirty="0"/>
              <a:t>Président du CNCRES de 2010 à 2016</a:t>
            </a:r>
          </a:p>
        </p:txBody>
      </p:sp>
      <p:sp>
        <p:nvSpPr>
          <p:cNvPr id="148" name="Shape 148"/>
          <p:cNvSpPr/>
          <p:nvPr/>
        </p:nvSpPr>
        <p:spPr>
          <a:xfrm>
            <a:off x="1630492" y="2723731"/>
            <a:ext cx="6052780" cy="169276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algn="ctr"/>
            <a:r>
              <a:rPr lang="fr-FR" sz="2800" dirty="0">
                <a:solidFill>
                  <a:srgbClr val="000090"/>
                </a:solidFill>
              </a:rPr>
              <a:t>Conférence organisée par le </a:t>
            </a:r>
          </a:p>
          <a:p>
            <a:pPr algn="ctr"/>
            <a:r>
              <a:rPr lang="fr-FR" sz="2800" b="1" dirty="0">
                <a:solidFill>
                  <a:srgbClr val="000090"/>
                </a:solidFill>
              </a:rPr>
              <a:t>Rotary Club MOULINS-YZEURE</a:t>
            </a:r>
          </a:p>
          <a:p>
            <a:pPr algn="ctr">
              <a:defRPr sz="2400"/>
            </a:pPr>
            <a:r>
              <a:rPr b="1" dirty="0" smtClean="0">
                <a:solidFill>
                  <a:srgbClr val="000090"/>
                </a:solidFill>
              </a:rPr>
              <a:t>Salle </a:t>
            </a:r>
            <a:r>
              <a:rPr b="1" dirty="0">
                <a:solidFill>
                  <a:srgbClr val="000090"/>
                </a:solidFill>
              </a:rPr>
              <a:t>des fêtes de Moulins sur Allier</a:t>
            </a:r>
          </a:p>
          <a:p>
            <a:pPr algn="ctr">
              <a:defRPr sz="2400"/>
            </a:pPr>
            <a:r>
              <a:rPr b="1" dirty="0">
                <a:solidFill>
                  <a:srgbClr val="000090"/>
                </a:solidFill>
              </a:rPr>
              <a:t>Place Maréchal de Lattre de Tassigny</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 name="Shape 150"/>
          <p:cNvSpPr>
            <a:spLocks noGrp="1"/>
          </p:cNvSpPr>
          <p:nvPr>
            <p:ph type="title"/>
          </p:nvPr>
        </p:nvSpPr>
        <p:spPr>
          <a:xfrm>
            <a:off x="318462" y="179120"/>
            <a:ext cx="8229601" cy="886870"/>
          </a:xfrm>
          <a:prstGeom prst="rect">
            <a:avLst/>
          </a:prstGeom>
        </p:spPr>
        <p:txBody>
          <a:bodyPr/>
          <a:lstStyle>
            <a:lvl1pPr>
              <a:defRPr sz="2800" b="1"/>
            </a:lvl1pPr>
          </a:lstStyle>
          <a:p>
            <a:r>
              <a:rPr dirty="0">
                <a:solidFill>
                  <a:schemeClr val="tx1"/>
                </a:solidFill>
              </a:rPr>
              <a:t>Etat des lieux de l'ESS</a:t>
            </a:r>
          </a:p>
        </p:txBody>
      </p:sp>
      <p:sp>
        <p:nvSpPr>
          <p:cNvPr id="151" name="Shape 151"/>
          <p:cNvSpPr>
            <a:spLocks noGrp="1"/>
          </p:cNvSpPr>
          <p:nvPr>
            <p:ph idx="1"/>
          </p:nvPr>
        </p:nvSpPr>
        <p:spPr>
          <a:xfrm>
            <a:off x="457199" y="1264026"/>
            <a:ext cx="8229602" cy="5481123"/>
          </a:xfrm>
          <a:prstGeom prst="rect">
            <a:avLst/>
          </a:prstGeom>
        </p:spPr>
        <p:txBody>
          <a:bodyPr>
            <a:normAutofit/>
          </a:bodyPr>
          <a:lstStyle/>
          <a:p>
            <a:pPr marL="0" indent="0" algn="just" defTabSz="418109">
              <a:spcBef>
                <a:spcPts val="0"/>
              </a:spcBef>
              <a:buSzTx/>
              <a:buNone/>
              <a:defRPr sz="2200" b="1">
                <a:uFill>
                  <a:solidFill>
                    <a:srgbClr val="000000"/>
                  </a:solidFill>
                </a:uFill>
              </a:defRPr>
            </a:pPr>
            <a:r>
              <a:rPr dirty="0"/>
              <a:t>ETAT DES LIEUX</a:t>
            </a:r>
          </a:p>
          <a:p>
            <a:pPr marL="186489" indent="-186489" algn="just" defTabSz="418109">
              <a:spcBef>
                <a:spcPts val="0"/>
              </a:spcBef>
              <a:buFontTx/>
              <a:defRPr sz="1800">
                <a:uFill>
                  <a:solidFill>
                    <a:srgbClr val="000000"/>
                  </a:solidFill>
                </a:uFill>
              </a:defRPr>
            </a:pPr>
            <a:r>
              <a:rPr lang="fr-FR" dirty="0"/>
              <a:t>L</a:t>
            </a:r>
            <a:r>
              <a:rPr dirty="0" smtClean="0"/>
              <a:t>’ESS </a:t>
            </a:r>
            <a:r>
              <a:rPr b="1" dirty="0" smtClean="0"/>
              <a:t>est </a:t>
            </a:r>
            <a:r>
              <a:rPr lang="fr-FR" b="1" dirty="0" smtClean="0"/>
              <a:t>"</a:t>
            </a:r>
            <a:r>
              <a:rPr b="1" dirty="0" smtClean="0"/>
              <a:t>fille </a:t>
            </a:r>
            <a:r>
              <a:rPr b="1" dirty="0"/>
              <a:t>de </a:t>
            </a:r>
            <a:r>
              <a:rPr b="1" dirty="0" smtClean="0"/>
              <a:t>nécessité</a:t>
            </a:r>
            <a:r>
              <a:rPr lang="fr-FR" b="1" dirty="0" smtClean="0"/>
              <a:t> ».</a:t>
            </a:r>
            <a:endParaRPr b="1" dirty="0"/>
          </a:p>
          <a:p>
            <a:pPr marL="186489" indent="-186489" algn="just" defTabSz="418109">
              <a:spcBef>
                <a:spcPts val="0"/>
              </a:spcBef>
              <a:buFontTx/>
              <a:defRPr sz="1800">
                <a:uFill>
                  <a:solidFill>
                    <a:srgbClr val="000000"/>
                  </a:solidFill>
                </a:uFill>
              </a:defRPr>
            </a:pPr>
            <a:r>
              <a:rPr lang="fr-FR" dirty="0" smtClean="0"/>
              <a:t>Elle a u</a:t>
            </a:r>
            <a:r>
              <a:rPr dirty="0" smtClean="0"/>
              <a:t>ne </a:t>
            </a:r>
            <a:r>
              <a:rPr b="1" dirty="0"/>
              <a:t>audience plus forte à chaque grande crise </a:t>
            </a:r>
            <a:r>
              <a:rPr dirty="0"/>
              <a:t>ou </a:t>
            </a:r>
            <a:r>
              <a:rPr b="1" dirty="0"/>
              <a:t>elle </a:t>
            </a:r>
            <a:r>
              <a:rPr lang="fr-FR" b="1" dirty="0" smtClean="0"/>
              <a:t>répond </a:t>
            </a:r>
            <a:r>
              <a:rPr b="1" dirty="0" smtClean="0"/>
              <a:t>à </a:t>
            </a:r>
            <a:r>
              <a:rPr b="1" dirty="0"/>
              <a:t>des besoins repérés au fil de l’histoire économique </a:t>
            </a:r>
            <a:r>
              <a:rPr dirty="0"/>
              <a:t>de notre pays par des citoyens qui </a:t>
            </a:r>
            <a:r>
              <a:rPr lang="fr-FR" dirty="0" smtClean="0"/>
              <a:t>veulent </a:t>
            </a:r>
            <a:r>
              <a:rPr dirty="0" smtClean="0"/>
              <a:t>apporter </a:t>
            </a:r>
            <a:r>
              <a:rPr dirty="0"/>
              <a:t>des réponses à des problèmes spécifiques.</a:t>
            </a:r>
          </a:p>
          <a:p>
            <a:pPr marL="149191" indent="-149191" algn="just" defTabSz="418109">
              <a:spcBef>
                <a:spcPts val="0"/>
              </a:spcBef>
              <a:buFontTx/>
              <a:defRPr sz="1400">
                <a:uFill>
                  <a:solidFill>
                    <a:srgbClr val="000000"/>
                  </a:solidFill>
                </a:uFill>
              </a:defRPr>
            </a:pPr>
            <a:endParaRPr dirty="0"/>
          </a:p>
          <a:p>
            <a:pPr marL="0" indent="0" algn="just" defTabSz="418109">
              <a:spcBef>
                <a:spcPts val="0"/>
              </a:spcBef>
              <a:buSzTx/>
              <a:buNone/>
              <a:defRPr sz="1400">
                <a:uFill>
                  <a:solidFill>
                    <a:srgbClr val="000000"/>
                  </a:solidFill>
                </a:uFill>
              </a:defRPr>
            </a:pPr>
            <a:endParaRPr dirty="0"/>
          </a:p>
          <a:p>
            <a:pPr marL="0" indent="0" algn="just" defTabSz="418109">
              <a:spcBef>
                <a:spcPts val="0"/>
              </a:spcBef>
              <a:buSzTx/>
              <a:buNone/>
              <a:defRPr sz="2200" b="1">
                <a:uFill>
                  <a:solidFill>
                    <a:srgbClr val="000000"/>
                  </a:solidFill>
                </a:uFill>
              </a:defRPr>
            </a:pPr>
            <a:r>
              <a:rPr dirty="0"/>
              <a:t>CE QU’ON DIT DE L’ESS</a:t>
            </a:r>
          </a:p>
          <a:p>
            <a:pPr marL="186489" indent="-186489" algn="just" defTabSz="418109">
              <a:spcBef>
                <a:spcPts val="0"/>
              </a:spcBef>
              <a:buFontTx/>
              <a:defRPr sz="1800">
                <a:uFill>
                  <a:solidFill>
                    <a:srgbClr val="000000"/>
                  </a:solidFill>
                </a:uFill>
              </a:defRPr>
            </a:pPr>
            <a:r>
              <a:rPr b="1" dirty="0"/>
              <a:t>L’ESS est souvent présentée en terme d’activités et particulièrement celles du secteur social et médico-social</a:t>
            </a:r>
            <a:r>
              <a:rPr dirty="0"/>
              <a:t>. </a:t>
            </a:r>
          </a:p>
          <a:p>
            <a:pPr marL="186489" indent="-186489" algn="just" defTabSz="418109">
              <a:spcBef>
                <a:spcPts val="0"/>
              </a:spcBef>
              <a:buFontTx/>
              <a:defRPr sz="1800">
                <a:uFill>
                  <a:solidFill>
                    <a:srgbClr val="000000"/>
                  </a:solidFill>
                </a:uFill>
              </a:defRPr>
            </a:pPr>
            <a:endParaRPr dirty="0"/>
          </a:p>
          <a:p>
            <a:pPr marL="186489" indent="-186489" algn="just" defTabSz="418109">
              <a:spcBef>
                <a:spcPts val="0"/>
              </a:spcBef>
              <a:buFontTx/>
              <a:defRPr sz="1800">
                <a:uFill>
                  <a:solidFill>
                    <a:srgbClr val="000000"/>
                  </a:solidFill>
                </a:uFill>
              </a:defRPr>
            </a:pPr>
            <a:r>
              <a:rPr b="1" dirty="0"/>
              <a:t>L’ESS</a:t>
            </a:r>
            <a:r>
              <a:rPr dirty="0"/>
              <a:t> </a:t>
            </a:r>
            <a:r>
              <a:rPr b="1" dirty="0"/>
              <a:t>a souffert d’une image de l’économie de la pauvreté, de la réparation</a:t>
            </a:r>
            <a:r>
              <a:rPr dirty="0"/>
              <a:t>, d’une économie « des pauvres, pour les pauvres, par les pauvres », mais ce n’est pas que cela.</a:t>
            </a:r>
          </a:p>
          <a:p>
            <a:pPr marL="186489" indent="-186489" algn="just" defTabSz="418109">
              <a:spcBef>
                <a:spcPts val="0"/>
              </a:spcBef>
              <a:buFontTx/>
              <a:defRPr sz="1800">
                <a:uFill>
                  <a:solidFill>
                    <a:srgbClr val="000000"/>
                  </a:solidFill>
                </a:uFill>
              </a:defRPr>
            </a:pPr>
            <a:endParaRPr dirty="0"/>
          </a:p>
          <a:p>
            <a:pPr marL="186489" indent="-186489" algn="just" defTabSz="418109">
              <a:spcBef>
                <a:spcPts val="0"/>
              </a:spcBef>
              <a:buFontTx/>
              <a:defRPr sz="1800">
                <a:uFill>
                  <a:solidFill>
                    <a:srgbClr val="000000"/>
                  </a:solidFill>
                </a:uFill>
              </a:defRPr>
            </a:pPr>
            <a:r>
              <a:rPr b="1" dirty="0"/>
              <a:t>L’ESS couvre tous les secteurs de l’économie.</a:t>
            </a:r>
          </a:p>
          <a:p>
            <a:pPr marL="186489" indent="-186489" algn="just" defTabSz="418109">
              <a:spcBef>
                <a:spcPts val="0"/>
              </a:spcBef>
              <a:buFontTx/>
              <a:defRPr sz="1800">
                <a:uFill>
                  <a:solidFill>
                    <a:srgbClr val="000000"/>
                  </a:solidFill>
                </a:uFill>
              </a:defRPr>
            </a:pPr>
            <a:endParaRPr dirty="0"/>
          </a:p>
          <a:p>
            <a:pPr marL="186489" indent="-186489" algn="just" defTabSz="418109">
              <a:spcBef>
                <a:spcPts val="0"/>
              </a:spcBef>
              <a:buFontTx/>
              <a:defRPr sz="1800">
                <a:uFill>
                  <a:solidFill>
                    <a:srgbClr val="000000"/>
                  </a:solidFill>
                </a:uFill>
              </a:defRPr>
            </a:pPr>
            <a:r>
              <a:rPr b="1" dirty="0">
                <a:solidFill>
                  <a:srgbClr val="000090"/>
                </a:solidFill>
              </a:rPr>
              <a:t>C’est un mode d’entreprendre différent, porté par des valeurs qui lui confèrent une implication forte dans le territoire et auprès de ses membres.</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56513" y="944553"/>
            <a:ext cx="8511747" cy="5786199"/>
          </a:xfrm>
          <a:prstGeom prst="rect">
            <a:avLst/>
          </a:prstGeom>
        </p:spPr>
        <p:txBody>
          <a:bodyPr wrap="square">
            <a:spAutoFit/>
          </a:bodyPr>
          <a:lstStyle/>
          <a:p>
            <a:r>
              <a:rPr lang="fr-FR" sz="2000" b="1" dirty="0" smtClean="0"/>
              <a:t>1830</a:t>
            </a:r>
            <a:r>
              <a:rPr lang="fr-FR" sz="2000" dirty="0" smtClean="0"/>
              <a:t> </a:t>
            </a:r>
            <a:r>
              <a:rPr lang="fr-FR" sz="2000" dirty="0"/>
              <a:t>: 1ère apparition du terme « Economie Sociale » lorsque Charles Dunoyer publie en 1830 le « Nouveau Traité d’Economie Sociale </a:t>
            </a:r>
            <a:r>
              <a:rPr lang="fr-FR" sz="2000" dirty="0" smtClean="0"/>
              <a:t>»</a:t>
            </a:r>
          </a:p>
          <a:p>
            <a:endParaRPr lang="fr-FR" sz="1000" dirty="0"/>
          </a:p>
          <a:p>
            <a:r>
              <a:rPr lang="fr-FR" sz="2000" b="1" dirty="0"/>
              <a:t>1848</a:t>
            </a:r>
            <a:r>
              <a:rPr lang="fr-FR" sz="2000" dirty="0"/>
              <a:t> : plus de 10 000 associations et 400 sociétés de secours mutuel en </a:t>
            </a:r>
            <a:r>
              <a:rPr lang="fr-FR" sz="2000" dirty="0" smtClean="0"/>
              <a:t>France</a:t>
            </a:r>
          </a:p>
          <a:p>
            <a:endParaRPr lang="fr-FR" sz="1000" dirty="0"/>
          </a:p>
          <a:p>
            <a:r>
              <a:rPr lang="fr-FR" sz="2000" b="1" dirty="0"/>
              <a:t>1885</a:t>
            </a:r>
            <a:r>
              <a:rPr lang="fr-FR" sz="2000" dirty="0"/>
              <a:t> : Création de la 1ère fédération française des coopératives de consommation</a:t>
            </a:r>
          </a:p>
          <a:p>
            <a:endParaRPr lang="fr-FR" sz="1000" dirty="0" smtClean="0"/>
          </a:p>
          <a:p>
            <a:r>
              <a:rPr lang="fr-FR" sz="2000" b="1" dirty="0" smtClean="0"/>
              <a:t>1898</a:t>
            </a:r>
            <a:r>
              <a:rPr lang="fr-FR" sz="2000" dirty="0" smtClean="0"/>
              <a:t> </a:t>
            </a:r>
            <a:r>
              <a:rPr lang="fr-FR" sz="2000" dirty="0"/>
              <a:t>: Première charte de la Mutualité</a:t>
            </a:r>
          </a:p>
          <a:p>
            <a:endParaRPr lang="fr-FR" sz="1000" dirty="0" smtClean="0"/>
          </a:p>
          <a:p>
            <a:r>
              <a:rPr lang="fr-FR" sz="2000" b="1" dirty="0" smtClean="0"/>
              <a:t>1900</a:t>
            </a:r>
            <a:r>
              <a:rPr lang="fr-FR" sz="2000" dirty="0" smtClean="0"/>
              <a:t> </a:t>
            </a:r>
            <a:r>
              <a:rPr lang="fr-FR" sz="2000" dirty="0"/>
              <a:t>: L’Exposition Universelle accueille un pavillon de l’Economie Sociale</a:t>
            </a:r>
          </a:p>
          <a:p>
            <a:endParaRPr lang="fr-FR" sz="1000" dirty="0" smtClean="0"/>
          </a:p>
          <a:p>
            <a:r>
              <a:rPr lang="fr-FR" sz="2000" b="1" dirty="0" smtClean="0"/>
              <a:t>1901</a:t>
            </a:r>
            <a:r>
              <a:rPr lang="fr-FR" sz="2000" dirty="0" smtClean="0"/>
              <a:t> </a:t>
            </a:r>
            <a:r>
              <a:rPr lang="fr-FR" sz="2000" dirty="0"/>
              <a:t>: Liberté d’association</a:t>
            </a:r>
          </a:p>
          <a:p>
            <a:endParaRPr lang="fr-FR" sz="1000" dirty="0" smtClean="0"/>
          </a:p>
          <a:p>
            <a:r>
              <a:rPr lang="fr-FR" sz="2000" b="1" dirty="0" smtClean="0"/>
              <a:t>Première </a:t>
            </a:r>
            <a:r>
              <a:rPr lang="fr-FR" sz="2000" b="1" dirty="0"/>
              <a:t>guerre mondiale </a:t>
            </a:r>
            <a:r>
              <a:rPr lang="fr-FR" sz="2000" dirty="0"/>
              <a:t>: essor des coopératives de consommation soutenues par l'État français pour commercialiser des consommations de base, créer des épiceries ; le nombre de coopérateurs </a:t>
            </a:r>
            <a:r>
              <a:rPr lang="fr-FR" sz="2000" dirty="0" smtClean="0"/>
              <a:t>double</a:t>
            </a:r>
          </a:p>
          <a:p>
            <a:endParaRPr lang="fr-FR" sz="1000" dirty="0"/>
          </a:p>
          <a:p>
            <a:r>
              <a:rPr lang="fr-FR" sz="2000" b="1" dirty="0"/>
              <a:t>1930</a:t>
            </a:r>
            <a:r>
              <a:rPr lang="fr-FR" sz="2000" dirty="0"/>
              <a:t> : loi sur les mutuelles (¼ des caisses départementales dans les années 30). La </a:t>
            </a:r>
            <a:r>
              <a:rPr lang="fr-FR" sz="2000" dirty="0" err="1"/>
              <a:t>Maif</a:t>
            </a:r>
            <a:r>
              <a:rPr lang="fr-FR" sz="2000" dirty="0"/>
              <a:t> est apparue sous le sigle MAAIF pour Mutuelle assurance automobile des instituteurs de France. Avec la diversification des activités, le "A" de "automobile" a disparu</a:t>
            </a:r>
            <a:r>
              <a:rPr lang="fr-FR" sz="2000" dirty="0" smtClean="0"/>
              <a:t>.</a:t>
            </a:r>
            <a:endParaRPr lang="fr-FR" sz="2000" dirty="0"/>
          </a:p>
        </p:txBody>
      </p:sp>
      <p:sp>
        <p:nvSpPr>
          <p:cNvPr id="5" name="Rectangle 4"/>
          <p:cNvSpPr/>
          <p:nvPr/>
        </p:nvSpPr>
        <p:spPr>
          <a:xfrm>
            <a:off x="2933705" y="146820"/>
            <a:ext cx="3225387" cy="523220"/>
          </a:xfrm>
          <a:prstGeom prst="rect">
            <a:avLst/>
          </a:prstGeom>
        </p:spPr>
        <p:txBody>
          <a:bodyPr wrap="none">
            <a:spAutoFit/>
          </a:bodyPr>
          <a:lstStyle/>
          <a:p>
            <a:r>
              <a:rPr lang="fr-FR" sz="2800" b="1" dirty="0" smtClean="0"/>
              <a:t>Chronologie de l’ESS</a:t>
            </a:r>
            <a:endParaRPr lang="fr-FR" sz="2800" b="1" dirty="0"/>
          </a:p>
        </p:txBody>
      </p:sp>
    </p:spTree>
    <p:extLst>
      <p:ext uri="{BB962C8B-B14F-4D97-AF65-F5344CB8AC3E}">
        <p14:creationId xmlns:p14="http://schemas.microsoft.com/office/powerpoint/2010/main" val="12597270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78795" y="1245850"/>
            <a:ext cx="8400336" cy="5232202"/>
          </a:xfrm>
          <a:prstGeom prst="rect">
            <a:avLst/>
          </a:prstGeom>
        </p:spPr>
        <p:txBody>
          <a:bodyPr wrap="square">
            <a:spAutoFit/>
          </a:bodyPr>
          <a:lstStyle/>
          <a:p>
            <a:r>
              <a:rPr lang="fr-FR" b="1" dirty="0" smtClean="0"/>
              <a:t>1947</a:t>
            </a:r>
            <a:r>
              <a:rPr lang="fr-FR" dirty="0" smtClean="0"/>
              <a:t> </a:t>
            </a:r>
            <a:r>
              <a:rPr lang="fr-FR" dirty="0"/>
              <a:t>: le statut de la coopération est défini en </a:t>
            </a:r>
            <a:r>
              <a:rPr lang="fr-FR" dirty="0" smtClean="0"/>
              <a:t>France</a:t>
            </a:r>
          </a:p>
          <a:p>
            <a:endParaRPr lang="fr-FR" sz="1000" dirty="0"/>
          </a:p>
          <a:p>
            <a:r>
              <a:rPr lang="fr-FR" b="1" dirty="0"/>
              <a:t>1969</a:t>
            </a:r>
            <a:r>
              <a:rPr lang="fr-FR" dirty="0"/>
              <a:t> : création de la Fondation de </a:t>
            </a:r>
            <a:r>
              <a:rPr lang="fr-FR" dirty="0" smtClean="0"/>
              <a:t>France</a:t>
            </a:r>
          </a:p>
          <a:p>
            <a:endParaRPr lang="fr-FR" sz="1000" dirty="0"/>
          </a:p>
          <a:p>
            <a:r>
              <a:rPr lang="fr-FR" b="1" dirty="0"/>
              <a:t>11 juin 1970 </a:t>
            </a:r>
            <a:r>
              <a:rPr lang="fr-FR" dirty="0"/>
              <a:t>: Création du Comité national de liaison des activités mutualistes, coopératives et </a:t>
            </a:r>
            <a:r>
              <a:rPr lang="fr-FR" dirty="0" smtClean="0"/>
              <a:t>associatives</a:t>
            </a:r>
          </a:p>
          <a:p>
            <a:endParaRPr lang="fr-FR" sz="1000" dirty="0"/>
          </a:p>
          <a:p>
            <a:r>
              <a:rPr lang="fr-FR" b="1" dirty="0"/>
              <a:t>1980</a:t>
            </a:r>
            <a:r>
              <a:rPr lang="fr-FR" dirty="0"/>
              <a:t> : Création de la Charte de l’Economie Sociale en France définissant les principes et les valeurs de cette troisième </a:t>
            </a:r>
            <a:r>
              <a:rPr lang="fr-FR" dirty="0" smtClean="0"/>
              <a:t>voie</a:t>
            </a:r>
          </a:p>
          <a:p>
            <a:endParaRPr lang="fr-FR" sz="1000" dirty="0"/>
          </a:p>
          <a:p>
            <a:r>
              <a:rPr lang="fr-FR" b="1" dirty="0"/>
              <a:t>1981</a:t>
            </a:r>
            <a:r>
              <a:rPr lang="fr-FR" dirty="0"/>
              <a:t> : Création de la Délégation interministérielle à l’Economie Sociale (DIES</a:t>
            </a:r>
            <a:r>
              <a:rPr lang="fr-FR" dirty="0" smtClean="0"/>
              <a:t>)</a:t>
            </a:r>
          </a:p>
          <a:p>
            <a:endParaRPr lang="fr-FR" sz="1000" dirty="0"/>
          </a:p>
          <a:p>
            <a:r>
              <a:rPr lang="fr-FR" b="1" dirty="0"/>
              <a:t>20 juillet 1983 </a:t>
            </a:r>
            <a:r>
              <a:rPr lang="fr-FR" dirty="0"/>
              <a:t>: Loi en quatre volets qui constitue le fondement juridique de l'économie </a:t>
            </a:r>
            <a:r>
              <a:rPr lang="fr-FR" dirty="0" smtClean="0"/>
              <a:t>sociale</a:t>
            </a:r>
          </a:p>
          <a:p>
            <a:endParaRPr lang="fr-FR" sz="1000" dirty="0"/>
          </a:p>
          <a:p>
            <a:r>
              <a:rPr lang="fr-FR" b="1" dirty="0"/>
              <a:t>Loi du 12 juillet 1985 </a:t>
            </a:r>
            <a:r>
              <a:rPr lang="fr-FR" dirty="0"/>
              <a:t>: Loi complémentaire qui porte création de l'Union d'économie sociale seule forme d'entreprise qui reprend le terme économie sociale et qui permet de regrouper différentes structures coopératives; mutualistes; associatives</a:t>
            </a:r>
            <a:r>
              <a:rPr lang="fr-FR" dirty="0" smtClean="0"/>
              <a:t>.</a:t>
            </a:r>
          </a:p>
          <a:p>
            <a:endParaRPr lang="fr-FR" sz="1000" dirty="0"/>
          </a:p>
          <a:p>
            <a:r>
              <a:rPr lang="fr-FR" b="1" dirty="0"/>
              <a:t>1993</a:t>
            </a:r>
            <a:r>
              <a:rPr lang="fr-FR" dirty="0"/>
              <a:t> : Structuration des acteurs territoriaux en Chambre Régionale de l’Economie Sociale et Solidaire (CRESS</a:t>
            </a:r>
            <a:r>
              <a:rPr lang="fr-FR" dirty="0" smtClean="0"/>
              <a:t>)</a:t>
            </a:r>
          </a:p>
        </p:txBody>
      </p:sp>
      <p:sp>
        <p:nvSpPr>
          <p:cNvPr id="5" name="Rectangle 4"/>
          <p:cNvSpPr/>
          <p:nvPr/>
        </p:nvSpPr>
        <p:spPr>
          <a:xfrm>
            <a:off x="2421219" y="325092"/>
            <a:ext cx="4259650" cy="523220"/>
          </a:xfrm>
          <a:prstGeom prst="rect">
            <a:avLst/>
          </a:prstGeom>
        </p:spPr>
        <p:txBody>
          <a:bodyPr wrap="none">
            <a:spAutoFit/>
          </a:bodyPr>
          <a:lstStyle/>
          <a:p>
            <a:r>
              <a:rPr lang="fr-FR" sz="2800" b="1" dirty="0" smtClean="0"/>
              <a:t>Chronologie de l’ESS (suite)</a:t>
            </a:r>
            <a:endParaRPr lang="fr-FR" sz="2800" b="1" dirty="0"/>
          </a:p>
        </p:txBody>
      </p:sp>
    </p:spTree>
    <p:extLst>
      <p:ext uri="{BB962C8B-B14F-4D97-AF65-F5344CB8AC3E}">
        <p14:creationId xmlns:p14="http://schemas.microsoft.com/office/powerpoint/2010/main" val="31010250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90205" y="1117479"/>
            <a:ext cx="8155234" cy="5570756"/>
          </a:xfrm>
          <a:prstGeom prst="rect">
            <a:avLst/>
          </a:prstGeom>
        </p:spPr>
        <p:txBody>
          <a:bodyPr wrap="square">
            <a:spAutoFit/>
          </a:bodyPr>
          <a:lstStyle/>
          <a:p>
            <a:r>
              <a:rPr lang="fr-FR" sz="2000" b="1" dirty="0"/>
              <a:t>Années 2000 </a:t>
            </a:r>
            <a:r>
              <a:rPr lang="fr-FR" sz="2000" dirty="0"/>
              <a:t>: régionalisation : les chambres régionales de l'économie sociale (CRES) fédèrent les grandes fédérations du </a:t>
            </a:r>
            <a:r>
              <a:rPr lang="fr-FR" sz="2000" dirty="0" smtClean="0"/>
              <a:t>secteur</a:t>
            </a:r>
          </a:p>
          <a:p>
            <a:endParaRPr lang="fr-FR" sz="1000" dirty="0"/>
          </a:p>
          <a:p>
            <a:r>
              <a:rPr lang="fr-FR" sz="2000" b="1" dirty="0"/>
              <a:t>Mars 2000 / avril 2002 </a:t>
            </a:r>
            <a:r>
              <a:rPr lang="fr-FR" sz="2000" dirty="0"/>
              <a:t>: Secrétariat d'État à l'économie solidaire, dépendant du Ministère du Travail, avec Guy </a:t>
            </a:r>
            <a:r>
              <a:rPr lang="fr-FR" sz="2000" dirty="0" err="1"/>
              <a:t>Hascoët</a:t>
            </a:r>
            <a:endParaRPr lang="fr-FR" sz="2000" dirty="0"/>
          </a:p>
          <a:p>
            <a:endParaRPr lang="fr-FR" sz="1000" dirty="0" smtClean="0"/>
          </a:p>
          <a:p>
            <a:r>
              <a:rPr lang="fr-FR" sz="2000" b="1" dirty="0" smtClean="0"/>
              <a:t>2001</a:t>
            </a:r>
            <a:r>
              <a:rPr lang="fr-FR" sz="2000" dirty="0" smtClean="0"/>
              <a:t> </a:t>
            </a:r>
            <a:r>
              <a:rPr lang="fr-FR" sz="2000" dirty="0"/>
              <a:t>: Création du Conseil des Entreprises, Employeurs et Groupements de l'Economie Sociale (CEGES)</a:t>
            </a:r>
          </a:p>
          <a:p>
            <a:endParaRPr lang="fr-FR" sz="1000" dirty="0" smtClean="0"/>
          </a:p>
          <a:p>
            <a:r>
              <a:rPr lang="fr-FR" sz="2000" b="1" dirty="0" smtClean="0"/>
              <a:t>2004</a:t>
            </a:r>
            <a:r>
              <a:rPr lang="fr-FR" sz="2000" dirty="0" smtClean="0"/>
              <a:t> </a:t>
            </a:r>
            <a:r>
              <a:rPr lang="fr-FR" sz="2000" dirty="0"/>
              <a:t>: Création du Conseil National des Chambres Régionales de l’Economie Sociale (CNCRES)</a:t>
            </a:r>
          </a:p>
          <a:p>
            <a:endParaRPr lang="fr-FR" sz="1000" dirty="0" smtClean="0"/>
          </a:p>
          <a:p>
            <a:r>
              <a:rPr lang="fr-FR" sz="2000" b="1" dirty="0" smtClean="0"/>
              <a:t>2010</a:t>
            </a:r>
            <a:r>
              <a:rPr lang="fr-FR" sz="2000" dirty="0" smtClean="0"/>
              <a:t> </a:t>
            </a:r>
            <a:r>
              <a:rPr lang="fr-FR" sz="2000" dirty="0"/>
              <a:t>: Rapport </a:t>
            </a:r>
            <a:r>
              <a:rPr lang="fr-FR" sz="2000" dirty="0" err="1"/>
              <a:t>Vercamer</a:t>
            </a:r>
            <a:endParaRPr lang="fr-FR" sz="2000" dirty="0"/>
          </a:p>
          <a:p>
            <a:endParaRPr lang="fr-FR" sz="1000" dirty="0" smtClean="0"/>
          </a:p>
          <a:p>
            <a:r>
              <a:rPr lang="fr-FR" sz="2000" b="1" dirty="0" smtClean="0"/>
              <a:t>2010</a:t>
            </a:r>
            <a:r>
              <a:rPr lang="fr-FR" sz="2000" dirty="0" smtClean="0"/>
              <a:t> </a:t>
            </a:r>
            <a:r>
              <a:rPr lang="fr-FR" sz="2000" dirty="0"/>
              <a:t>: Etats Généraux de l’ESS</a:t>
            </a:r>
          </a:p>
          <a:p>
            <a:endParaRPr lang="fr-FR" sz="1000" dirty="0" smtClean="0"/>
          </a:p>
          <a:p>
            <a:r>
              <a:rPr lang="fr-FR" sz="2000" b="1" dirty="0" smtClean="0"/>
              <a:t>2012</a:t>
            </a:r>
            <a:r>
              <a:rPr lang="fr-FR" sz="2000" dirty="0" smtClean="0"/>
              <a:t> </a:t>
            </a:r>
            <a:r>
              <a:rPr lang="fr-FR" sz="2000" dirty="0"/>
              <a:t>: Ministre délégué auprès du ministre de l'économie et des finances, chargé de l'économie sociale et solidaire Benoît </a:t>
            </a:r>
            <a:r>
              <a:rPr lang="fr-FR" sz="2000" dirty="0" smtClean="0"/>
              <a:t>Hamon</a:t>
            </a:r>
          </a:p>
          <a:p>
            <a:endParaRPr lang="fr-FR" sz="1000" dirty="0" smtClean="0"/>
          </a:p>
          <a:p>
            <a:r>
              <a:rPr lang="fr-FR" sz="2000" b="1" dirty="0" smtClean="0"/>
              <a:t>31 juillet 2014 </a:t>
            </a:r>
            <a:r>
              <a:rPr lang="fr-FR" sz="2000" dirty="0" smtClean="0"/>
              <a:t>: vote de la loi N° 2014-856 relative à l’Economie Sociale et Solidaire</a:t>
            </a:r>
            <a:endParaRPr lang="fr-FR" sz="2000" dirty="0"/>
          </a:p>
        </p:txBody>
      </p:sp>
      <p:sp>
        <p:nvSpPr>
          <p:cNvPr id="5" name="Rectangle 4"/>
          <p:cNvSpPr/>
          <p:nvPr/>
        </p:nvSpPr>
        <p:spPr>
          <a:xfrm>
            <a:off x="2421219" y="325092"/>
            <a:ext cx="3921967" cy="523220"/>
          </a:xfrm>
          <a:prstGeom prst="rect">
            <a:avLst/>
          </a:prstGeom>
        </p:spPr>
        <p:txBody>
          <a:bodyPr wrap="none">
            <a:spAutoFit/>
          </a:bodyPr>
          <a:lstStyle/>
          <a:p>
            <a:r>
              <a:rPr lang="fr-FR" sz="2800" b="1" dirty="0" smtClean="0"/>
              <a:t>Chronologie de l’ESS (fin)</a:t>
            </a:r>
            <a:endParaRPr lang="fr-FR" sz="2800" b="1" dirty="0"/>
          </a:p>
        </p:txBody>
      </p:sp>
    </p:spTree>
    <p:extLst>
      <p:ext uri="{BB962C8B-B14F-4D97-AF65-F5344CB8AC3E}">
        <p14:creationId xmlns:p14="http://schemas.microsoft.com/office/powerpoint/2010/main" val="30854101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 name="Shape 153"/>
          <p:cNvSpPr>
            <a:spLocks noGrp="1"/>
          </p:cNvSpPr>
          <p:nvPr>
            <p:ph type="title"/>
          </p:nvPr>
        </p:nvSpPr>
        <p:spPr>
          <a:xfrm>
            <a:off x="219743" y="158308"/>
            <a:ext cx="8704514" cy="1143004"/>
          </a:xfrm>
          <a:prstGeom prst="rect">
            <a:avLst/>
          </a:prstGeom>
        </p:spPr>
        <p:txBody>
          <a:bodyPr/>
          <a:lstStyle/>
          <a:p>
            <a:pPr>
              <a:defRPr sz="2800" b="1"/>
            </a:pPr>
            <a:r>
              <a:rPr dirty="0">
                <a:solidFill>
                  <a:srgbClr val="000000"/>
                </a:solidFill>
              </a:rPr>
              <a:t>Définition de l'ESS </a:t>
            </a:r>
            <a:r>
              <a:rPr dirty="0" smtClean="0">
                <a:solidFill>
                  <a:srgbClr val="000000"/>
                </a:solidFill>
              </a:rPr>
              <a:t>(LOI </a:t>
            </a:r>
            <a:r>
              <a:rPr dirty="0">
                <a:solidFill>
                  <a:srgbClr val="000000"/>
                </a:solidFill>
              </a:rPr>
              <a:t>N° 2014-856</a:t>
            </a:r>
          </a:p>
          <a:p>
            <a:pPr>
              <a:defRPr sz="2800" b="1"/>
            </a:pPr>
            <a:r>
              <a:rPr dirty="0">
                <a:solidFill>
                  <a:srgbClr val="000000"/>
                </a:solidFill>
              </a:rPr>
              <a:t>DU 31 JUILLET 2014 RELATIVE A L’ESS) </a:t>
            </a:r>
          </a:p>
        </p:txBody>
      </p:sp>
      <p:sp>
        <p:nvSpPr>
          <p:cNvPr id="154" name="Shape 154"/>
          <p:cNvSpPr/>
          <p:nvPr/>
        </p:nvSpPr>
        <p:spPr>
          <a:xfrm>
            <a:off x="233998" y="1453077"/>
            <a:ext cx="8645698" cy="482853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algn="just" defTabSz="449580">
              <a:defRPr sz="2400" b="1">
                <a:uFill>
                  <a:solidFill>
                    <a:srgbClr val="000000"/>
                  </a:solidFill>
                </a:uFill>
              </a:defRPr>
            </a:pPr>
            <a:r>
              <a:rPr dirty="0"/>
              <a:t>DEFINITION</a:t>
            </a:r>
          </a:p>
          <a:p>
            <a:pPr lvl="1" indent="228600" algn="just" defTabSz="449580">
              <a:defRPr sz="2000">
                <a:uFill>
                  <a:solidFill>
                    <a:srgbClr val="000000"/>
                  </a:solidFill>
                </a:uFill>
              </a:defRPr>
            </a:pPr>
            <a:r>
              <a:rPr dirty="0"/>
              <a:t>L’économie sociale et solidaire est </a:t>
            </a:r>
            <a:r>
              <a:rPr b="1" dirty="0">
                <a:solidFill>
                  <a:srgbClr val="3B1EA1"/>
                </a:solidFill>
              </a:rPr>
              <a:t>un mode d’entreprendre et de développement économique</a:t>
            </a:r>
            <a:r>
              <a:rPr dirty="0"/>
              <a:t> adapté à tous les domaines de l’activité humaine auquel adhèrent des personnes morales de droit privé qui remplissent les conditions cumulatives suivantes: </a:t>
            </a:r>
          </a:p>
          <a:p>
            <a:pPr marL="876300" indent="-381000" algn="just" defTabSz="449580">
              <a:buClr>
                <a:srgbClr val="000000"/>
              </a:buClr>
              <a:buSzPct val="100000"/>
              <a:buAutoNum type="arabicPeriod"/>
              <a:defRPr sz="2000" b="1">
                <a:solidFill>
                  <a:srgbClr val="3B1EA1"/>
                </a:solidFill>
                <a:uFill>
                  <a:solidFill>
                    <a:srgbClr val="000000"/>
                  </a:solidFill>
                </a:uFill>
              </a:defRPr>
            </a:pPr>
            <a:r>
              <a:rPr dirty="0"/>
              <a:t>but poursuivi autre que le seul partage des bénéfices </a:t>
            </a:r>
            <a:r>
              <a:rPr b="0" dirty="0"/>
              <a:t>;</a:t>
            </a:r>
          </a:p>
          <a:p>
            <a:pPr marL="876300" indent="-381000" algn="just" defTabSz="449580">
              <a:buClr>
                <a:srgbClr val="000000"/>
              </a:buClr>
              <a:buSzPct val="100000"/>
              <a:buAutoNum type="arabicPeriod"/>
              <a:defRPr sz="2000" b="1">
                <a:uFill>
                  <a:solidFill>
                    <a:srgbClr val="000000"/>
                  </a:solidFill>
                </a:uFill>
              </a:defRPr>
            </a:pPr>
            <a:r>
              <a:rPr dirty="0">
                <a:solidFill>
                  <a:srgbClr val="3B1EA1"/>
                </a:solidFill>
              </a:rPr>
              <a:t>Une gouvernance démocratique</a:t>
            </a:r>
            <a:r>
              <a:rPr b="0" dirty="0"/>
              <a:t>, définie et organisée par les statuts, prévoyant l’information et la participation, dont l’expression n’est pas seulement liée à leur apport en capital ou au montant de leur contribution financière, des associés, des salariés et des parties prenantes aux réalisations de l’entreprise;</a:t>
            </a:r>
          </a:p>
          <a:p>
            <a:pPr marL="876300" indent="-381000" algn="just" defTabSz="449580">
              <a:buClr>
                <a:srgbClr val="000000"/>
              </a:buClr>
              <a:buSzPct val="100000"/>
              <a:buAutoNum type="arabicPeriod"/>
              <a:defRPr sz="2000" b="1">
                <a:solidFill>
                  <a:srgbClr val="3B1EA1"/>
                </a:solidFill>
                <a:uFill>
                  <a:solidFill>
                    <a:srgbClr val="000000"/>
                  </a:solidFill>
                </a:uFill>
              </a:defRPr>
            </a:pPr>
            <a:r>
              <a:rPr dirty="0"/>
              <a:t>Une gestion conforme aux principes suivants</a:t>
            </a:r>
            <a:r>
              <a:rPr b="0" dirty="0"/>
              <a:t>:</a:t>
            </a:r>
          </a:p>
          <a:p>
            <a:pPr marL="1143000" lvl="1" indent="-381000" algn="just" defTabSz="449580">
              <a:buSzPct val="100000"/>
              <a:buAutoNum type="alphaLcPeriod"/>
              <a:defRPr sz="2000" b="1">
                <a:solidFill>
                  <a:srgbClr val="3B1EA1"/>
                </a:solidFill>
                <a:uFill>
                  <a:solidFill>
                    <a:srgbClr val="000000"/>
                  </a:solidFill>
                </a:uFill>
              </a:defRPr>
            </a:pPr>
            <a:r>
              <a:rPr dirty="0"/>
              <a:t>Les bénéfices sont majoritairement consacrés à l’objectif de maintien ou de développement de l’activité de l’entreprise</a:t>
            </a:r>
            <a:r>
              <a:rPr b="0" dirty="0"/>
              <a:t>;</a:t>
            </a:r>
          </a:p>
          <a:p>
            <a:pPr marL="1143000" lvl="1" indent="-381000" algn="just" defTabSz="449580">
              <a:buSzPct val="100000"/>
              <a:buAutoNum type="alphaLcPeriod"/>
              <a:defRPr sz="2000" b="1">
                <a:solidFill>
                  <a:srgbClr val="3B1EA1"/>
                </a:solidFill>
                <a:uFill>
                  <a:solidFill>
                    <a:srgbClr val="000000"/>
                  </a:solidFill>
                </a:uFill>
              </a:defRPr>
            </a:pPr>
            <a:r>
              <a:rPr dirty="0"/>
              <a:t>Les réserves obligatoires constituées, impartageables, ne peuvent pas être distribuées</a:t>
            </a:r>
            <a:r>
              <a:rPr b="0" dirty="0"/>
              <a:t>.</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 name="Shape 156"/>
          <p:cNvSpPr>
            <a:spLocks noGrp="1"/>
          </p:cNvSpPr>
          <p:nvPr>
            <p:ph type="title"/>
          </p:nvPr>
        </p:nvSpPr>
        <p:spPr>
          <a:xfrm>
            <a:off x="204590" y="178278"/>
            <a:ext cx="8704513" cy="843073"/>
          </a:xfrm>
          <a:prstGeom prst="rect">
            <a:avLst/>
          </a:prstGeom>
        </p:spPr>
        <p:txBody>
          <a:bodyPr>
            <a:normAutofit fontScale="90000"/>
          </a:bodyPr>
          <a:lstStyle/>
          <a:p>
            <a:pPr>
              <a:defRPr sz="2800" b="1"/>
            </a:pPr>
            <a:r>
              <a:rPr dirty="0">
                <a:solidFill>
                  <a:srgbClr val="000000"/>
                </a:solidFill>
              </a:rPr>
              <a:t>Les entreprises de l'ESS </a:t>
            </a:r>
            <a:r>
              <a:rPr dirty="0" smtClean="0">
                <a:solidFill>
                  <a:srgbClr val="000000"/>
                </a:solidFill>
              </a:rPr>
              <a:t>(LOI </a:t>
            </a:r>
            <a:r>
              <a:rPr dirty="0">
                <a:solidFill>
                  <a:srgbClr val="000000"/>
                </a:solidFill>
              </a:rPr>
              <a:t>N° 2014-856</a:t>
            </a:r>
          </a:p>
          <a:p>
            <a:pPr>
              <a:defRPr sz="2800" b="1"/>
            </a:pPr>
            <a:r>
              <a:rPr dirty="0">
                <a:solidFill>
                  <a:srgbClr val="000000"/>
                </a:solidFill>
              </a:rPr>
              <a:t>DU 31 JUILLET 2014 RELATIVE A L’ESS) </a:t>
            </a:r>
          </a:p>
        </p:txBody>
      </p:sp>
      <p:sp>
        <p:nvSpPr>
          <p:cNvPr id="157" name="Shape 157"/>
          <p:cNvSpPr/>
          <p:nvPr/>
        </p:nvSpPr>
        <p:spPr>
          <a:xfrm>
            <a:off x="240495" y="1062021"/>
            <a:ext cx="8645699" cy="5078309"/>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algn="just" defTabSz="449580">
              <a:defRPr sz="2400" b="1">
                <a:uFill>
                  <a:solidFill>
                    <a:srgbClr val="000000"/>
                  </a:solidFill>
                </a:uFill>
              </a:defRPr>
            </a:pPr>
            <a:r>
              <a:rPr dirty="0"/>
              <a:t>LES ENTREPRISES</a:t>
            </a:r>
          </a:p>
          <a:p>
            <a:pPr lvl="1" indent="228600" algn="just" defTabSz="449580">
              <a:defRPr sz="2000">
                <a:uFill>
                  <a:solidFill>
                    <a:srgbClr val="000000"/>
                  </a:solidFill>
                </a:uFill>
              </a:defRPr>
            </a:pPr>
            <a:r>
              <a:rPr dirty="0"/>
              <a:t>L’économie sociale et solidaire est composée des </a:t>
            </a:r>
            <a:r>
              <a:rPr b="1" dirty="0">
                <a:solidFill>
                  <a:srgbClr val="3B1EA1"/>
                </a:solidFill>
              </a:rPr>
              <a:t>activités de production, de transformation, de distribution, d’échange et de consommation de biens ou de services</a:t>
            </a:r>
            <a:r>
              <a:rPr dirty="0"/>
              <a:t> mises en œuvre :</a:t>
            </a:r>
          </a:p>
          <a:p>
            <a:pPr marL="872488" lvl="2" indent="-380999" algn="just" defTabSz="82550">
              <a:buClr>
                <a:srgbClr val="000000"/>
              </a:buClr>
              <a:buSzPct val="100000"/>
              <a:buAutoNum type="arabicPeriod"/>
              <a:defRPr sz="2000" b="1">
                <a:uFill>
                  <a:solidFill>
                    <a:srgbClr val="000000"/>
                  </a:solidFill>
                </a:uFill>
              </a:defRPr>
            </a:pPr>
            <a:r>
              <a:rPr dirty="0">
                <a:solidFill>
                  <a:srgbClr val="3B1EA1"/>
                </a:solidFill>
              </a:rPr>
              <a:t>Par les personnes morales de droit privé constituées sous la forme de coopératives, de mutuelles ou d’unions relevant du code de la mutualité ou de sociétés d’assurance mutuelles relevant du code des assurances, de fondations ou d’associations</a:t>
            </a:r>
            <a:r>
              <a:rPr b="0" dirty="0"/>
              <a:t> régies par la loi du 1er juillet 1901 relative au contrat d’association </a:t>
            </a:r>
            <a:r>
              <a:rPr b="0" dirty="0" smtClean="0"/>
              <a:t>ou</a:t>
            </a:r>
            <a:r>
              <a:rPr lang="fr-FR" b="0" dirty="0" smtClean="0"/>
              <a:t> </a:t>
            </a:r>
            <a:r>
              <a:rPr b="0" dirty="0" smtClean="0"/>
              <a:t>par </a:t>
            </a:r>
            <a:r>
              <a:rPr b="0" dirty="0"/>
              <a:t>le code civil local applicable aux départements du Bas-Rhin, du Haut-Rhin et de la Moselle;</a:t>
            </a:r>
          </a:p>
          <a:p>
            <a:pPr marL="872488" lvl="2" indent="-380999" algn="just" defTabSz="82550">
              <a:buClr>
                <a:srgbClr val="000000"/>
              </a:buClr>
              <a:buSzPct val="100000"/>
              <a:buAutoNum type="arabicPeriod"/>
              <a:defRPr sz="2000" b="1">
                <a:uFill>
                  <a:solidFill>
                    <a:srgbClr val="000000"/>
                  </a:solidFill>
                </a:uFill>
              </a:defRPr>
            </a:pPr>
            <a:r>
              <a:rPr dirty="0">
                <a:solidFill>
                  <a:srgbClr val="3B1EA1"/>
                </a:solidFill>
              </a:rPr>
              <a:t>Par les sociétés commerciales</a:t>
            </a:r>
            <a:r>
              <a:rPr dirty="0"/>
              <a:t> </a:t>
            </a:r>
            <a:r>
              <a:rPr b="0" dirty="0"/>
              <a:t>qui, aux termes de leurs statuts, remplissent les conditions suivantes :</a:t>
            </a:r>
          </a:p>
          <a:p>
            <a:pPr marL="1246187" lvl="1" indent="-381000" algn="just" defTabSz="82550">
              <a:buSzPct val="100000"/>
              <a:buAutoNum type="alphaLcPeriod"/>
              <a:defRPr sz="2000">
                <a:uFill>
                  <a:solidFill>
                    <a:srgbClr val="000000"/>
                  </a:solidFill>
                </a:uFill>
              </a:defRPr>
            </a:pPr>
            <a:r>
              <a:rPr dirty="0"/>
              <a:t>Elles respectent les conditions fixées au I du présent article;</a:t>
            </a:r>
          </a:p>
          <a:p>
            <a:pPr marL="1246187" lvl="1" indent="-381000" algn="just" defTabSz="82550">
              <a:buSzPct val="100000"/>
              <a:buAutoNum type="alphaLcPeriod"/>
              <a:defRPr sz="2000">
                <a:uFill>
                  <a:solidFill>
                    <a:srgbClr val="000000"/>
                  </a:solidFill>
                </a:uFill>
              </a:defRPr>
            </a:pPr>
            <a:r>
              <a:rPr dirty="0"/>
              <a:t>Elles recherchent une utilité sociale au sens de l’article 2 de la présente </a:t>
            </a:r>
            <a:r>
              <a:rPr dirty="0" smtClean="0"/>
              <a:t>loi</a:t>
            </a:r>
            <a:r>
              <a:rPr lang="fr-FR" dirty="0"/>
              <a:t> </a:t>
            </a:r>
            <a:r>
              <a:rPr lang="fr-FR" dirty="0" smtClean="0"/>
              <a:t>(ce qui peut leur permettre d’obtenir l’agrément ESUS) ;</a:t>
            </a:r>
            <a:endParaRPr dirty="0"/>
          </a:p>
          <a:p>
            <a:pPr marL="1246187" lvl="1" indent="-381000" algn="just" defTabSz="82550">
              <a:buSzPct val="100000"/>
              <a:buAutoNum type="alphaLcPeriod"/>
              <a:defRPr sz="2000">
                <a:uFill>
                  <a:solidFill>
                    <a:srgbClr val="000000"/>
                  </a:solidFill>
                </a:uFill>
              </a:defRPr>
            </a:pPr>
            <a:r>
              <a:rPr dirty="0"/>
              <a:t>Elles appliquent </a:t>
            </a:r>
            <a:r>
              <a:rPr lang="fr-FR" dirty="0" smtClean="0"/>
              <a:t>les</a:t>
            </a:r>
            <a:r>
              <a:rPr dirty="0" smtClean="0"/>
              <a:t> </a:t>
            </a:r>
            <a:r>
              <a:rPr dirty="0"/>
              <a:t>principes de gestion de l'ESS</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 name="Shape 159"/>
          <p:cNvSpPr>
            <a:spLocks noGrp="1"/>
          </p:cNvSpPr>
          <p:nvPr>
            <p:ph type="sldNum" sz="quarter" idx="2"/>
          </p:nvPr>
        </p:nvSpPr>
        <p:spPr>
          <a:xfrm>
            <a:off x="7412126" y="6285231"/>
            <a:ext cx="184058" cy="269237"/>
          </a:xfrm>
          <a:prstGeom prst="rect">
            <a:avLst/>
          </a:prstGeom>
          <a:extLst>
            <a:ext uri="{C572A759-6A51-4108-AA02-DFA0A04FC94B}">
              <ma14:wrappingTextBoxFlag xmlns:ma14="http://schemas.microsoft.com/office/mac/drawingml/2011/main" val="1"/>
            </a:ext>
          </a:extLst>
        </p:spPr>
        <p:txBody>
          <a:bodyPr/>
          <a:lstStyle>
            <a:lvl1pPr>
              <a:defRPr>
                <a:solidFill>
                  <a:srgbClr val="000000"/>
                </a:solidFill>
              </a:defRPr>
            </a:lvl1pPr>
          </a:lstStyle>
          <a:p>
            <a:fld id="{86CB4B4D-7CA3-9044-876B-883B54F8677D}" type="slidenum">
              <a:t>8</a:t>
            </a:fld>
            <a:endParaRPr/>
          </a:p>
        </p:txBody>
      </p:sp>
      <p:pic>
        <p:nvPicPr>
          <p:cNvPr id="160" name="image1.png"/>
          <p:cNvPicPr>
            <a:picLocks noChangeAspect="1"/>
          </p:cNvPicPr>
          <p:nvPr/>
        </p:nvPicPr>
        <p:blipFill>
          <a:blip r:embed="rId2">
            <a:extLst/>
          </a:blip>
          <a:stretch>
            <a:fillRect/>
          </a:stretch>
        </p:blipFill>
        <p:spPr>
          <a:xfrm>
            <a:off x="1048404" y="1039522"/>
            <a:ext cx="7054920" cy="5638995"/>
          </a:xfrm>
          <a:prstGeom prst="rect">
            <a:avLst/>
          </a:prstGeom>
          <a:ln w="12700">
            <a:miter lim="400000"/>
          </a:ln>
        </p:spPr>
      </p:pic>
      <p:sp>
        <p:nvSpPr>
          <p:cNvPr id="161" name="Shape 161"/>
          <p:cNvSpPr/>
          <p:nvPr/>
        </p:nvSpPr>
        <p:spPr>
          <a:xfrm>
            <a:off x="58392" y="131394"/>
            <a:ext cx="9007141" cy="78993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algn="ctr">
              <a:defRPr sz="2800" b="1"/>
            </a:pPr>
            <a:r>
              <a:t>Les emplois de l’ESS dans les régions</a:t>
            </a:r>
          </a:p>
          <a:p>
            <a:pPr algn="ctr">
              <a:defRPr sz="2000"/>
            </a:pPr>
            <a:r>
              <a:t>(source : CNCRES : « panorama de l’ESS »)</a:t>
            </a:r>
          </a:p>
        </p:txBody>
      </p:sp>
      <p:sp>
        <p:nvSpPr>
          <p:cNvPr id="162" name="Shape 162"/>
          <p:cNvSpPr/>
          <p:nvPr/>
        </p:nvSpPr>
        <p:spPr>
          <a:xfrm>
            <a:off x="275702" y="4286677"/>
            <a:ext cx="1884504" cy="608962"/>
          </a:xfrm>
          <a:prstGeom prst="rect">
            <a:avLst/>
          </a:prstGeom>
          <a:solidFill>
            <a:schemeClr val="accent1">
              <a:satOff val="-4409"/>
              <a:lumOff val="-10509"/>
            </a:schemeClr>
          </a:solidFill>
          <a:ln>
            <a:solidFill>
              <a:srgbClr val="367D90"/>
            </a:solidFill>
          </a:ln>
          <a:effectLst>
            <a:outerShdw blurRad="38100" dist="23000" dir="5400000" rotWithShape="0">
              <a:srgbClr val="000000">
                <a:alpha val="35000"/>
              </a:srgbClr>
            </a:outerShdw>
          </a:effectLst>
          <a:extLst>
            <a:ext uri="{C572A759-6A51-4108-AA02-DFA0A04FC94B}">
              <ma14:wrappingTextBoxFlag xmlns:ma14="http://schemas.microsoft.com/office/mac/drawingml/2011/main" val="1"/>
            </a:ext>
          </a:extLst>
        </p:spPr>
        <p:txBody>
          <a:bodyPr lIns="45718" tIns="45718" rIns="45718" bIns="45718">
            <a:spAutoFit/>
          </a:bodyPr>
          <a:lstStyle>
            <a:lvl1pPr>
              <a:defRPr sz="1700">
                <a:solidFill>
                  <a:srgbClr val="FFFFFF"/>
                </a:solidFill>
              </a:defRPr>
            </a:lvl1pPr>
          </a:lstStyle>
          <a:p>
            <a:r>
              <a:t>Besoin de 714.000 emplois d'ici 2025</a:t>
            </a:r>
          </a:p>
        </p:txBody>
      </p:sp>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 name="Shape 164"/>
          <p:cNvSpPr>
            <a:spLocks noGrp="1"/>
          </p:cNvSpPr>
          <p:nvPr>
            <p:ph type="sldNum" sz="quarter" idx="2"/>
          </p:nvPr>
        </p:nvSpPr>
        <p:spPr>
          <a:xfrm>
            <a:off x="7412126" y="6285231"/>
            <a:ext cx="184058" cy="269237"/>
          </a:xfrm>
          <a:prstGeom prst="rect">
            <a:avLst/>
          </a:prstGeom>
          <a:extLst>
            <a:ext uri="{C572A759-6A51-4108-AA02-DFA0A04FC94B}">
              <ma14:wrappingTextBoxFlag xmlns:ma14="http://schemas.microsoft.com/office/mac/drawingml/2011/main" val="1"/>
            </a:ext>
          </a:extLst>
        </p:spPr>
        <p:txBody>
          <a:bodyPr/>
          <a:lstStyle>
            <a:lvl1pPr>
              <a:defRPr>
                <a:solidFill>
                  <a:srgbClr val="000000"/>
                </a:solidFill>
              </a:defRPr>
            </a:lvl1pPr>
          </a:lstStyle>
          <a:p>
            <a:fld id="{86CB4B4D-7CA3-9044-876B-883B54F8677D}" type="slidenum">
              <a:t>9</a:t>
            </a:fld>
            <a:endParaRPr/>
          </a:p>
        </p:txBody>
      </p:sp>
      <p:pic>
        <p:nvPicPr>
          <p:cNvPr id="165" name="image2.png"/>
          <p:cNvPicPr>
            <a:picLocks noChangeAspect="1"/>
          </p:cNvPicPr>
          <p:nvPr/>
        </p:nvPicPr>
        <p:blipFill>
          <a:blip r:embed="rId2">
            <a:extLst/>
          </a:blip>
          <a:stretch>
            <a:fillRect/>
          </a:stretch>
        </p:blipFill>
        <p:spPr>
          <a:xfrm>
            <a:off x="974572" y="1058733"/>
            <a:ext cx="7211291" cy="5775751"/>
          </a:xfrm>
          <a:prstGeom prst="rect">
            <a:avLst/>
          </a:prstGeom>
          <a:ln w="12700">
            <a:miter lim="400000"/>
          </a:ln>
        </p:spPr>
      </p:pic>
      <p:sp>
        <p:nvSpPr>
          <p:cNvPr id="166" name="Shape 166"/>
          <p:cNvSpPr/>
          <p:nvPr/>
        </p:nvSpPr>
        <p:spPr>
          <a:xfrm>
            <a:off x="58392" y="131394"/>
            <a:ext cx="9007141" cy="78993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algn="ctr">
              <a:defRPr sz="2800" b="1"/>
            </a:pPr>
            <a:r>
              <a:t>Les établissements de l’ESS dans les régions</a:t>
            </a:r>
          </a:p>
          <a:p>
            <a:pPr algn="ctr">
              <a:defRPr sz="2000"/>
            </a:pPr>
            <a:r>
              <a:t>(source : CNCRES : « panorama de l’ESS »)</a:t>
            </a:r>
          </a:p>
        </p:txBody>
      </p:sp>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8" name="image3.png"/>
          <p:cNvPicPr>
            <a:picLocks noChangeAspect="1"/>
          </p:cNvPicPr>
          <p:nvPr/>
        </p:nvPicPr>
        <p:blipFill>
          <a:blip r:embed="rId2">
            <a:extLst/>
          </a:blip>
          <a:stretch>
            <a:fillRect/>
          </a:stretch>
        </p:blipFill>
        <p:spPr>
          <a:xfrm>
            <a:off x="650332" y="1344431"/>
            <a:ext cx="5184581" cy="4426349"/>
          </a:xfrm>
          <a:prstGeom prst="rect">
            <a:avLst/>
          </a:prstGeom>
          <a:ln w="12700">
            <a:miter lim="400000"/>
          </a:ln>
        </p:spPr>
      </p:pic>
      <p:pic>
        <p:nvPicPr>
          <p:cNvPr id="169" name="image4.png"/>
          <p:cNvPicPr>
            <a:picLocks noChangeAspect="1"/>
          </p:cNvPicPr>
          <p:nvPr/>
        </p:nvPicPr>
        <p:blipFill>
          <a:blip r:embed="rId3">
            <a:extLst/>
          </a:blip>
          <a:stretch>
            <a:fillRect/>
          </a:stretch>
        </p:blipFill>
        <p:spPr>
          <a:xfrm>
            <a:off x="6181609" y="4512785"/>
            <a:ext cx="1780308" cy="980939"/>
          </a:xfrm>
          <a:prstGeom prst="rect">
            <a:avLst/>
          </a:prstGeom>
          <a:ln w="12700">
            <a:miter lim="400000"/>
          </a:ln>
        </p:spPr>
      </p:pic>
      <p:pic>
        <p:nvPicPr>
          <p:cNvPr id="170" name="image5.png"/>
          <p:cNvPicPr>
            <a:picLocks noChangeAspect="1"/>
          </p:cNvPicPr>
          <p:nvPr/>
        </p:nvPicPr>
        <p:blipFill>
          <a:blip r:embed="rId4">
            <a:extLst/>
          </a:blip>
          <a:stretch>
            <a:fillRect/>
          </a:stretch>
        </p:blipFill>
        <p:spPr>
          <a:xfrm>
            <a:off x="6676704" y="5520897"/>
            <a:ext cx="1285214" cy="637642"/>
          </a:xfrm>
          <a:prstGeom prst="rect">
            <a:avLst/>
          </a:prstGeom>
          <a:ln w="12700">
            <a:miter lim="400000"/>
          </a:ln>
        </p:spPr>
      </p:pic>
      <p:sp>
        <p:nvSpPr>
          <p:cNvPr id="171" name="Shape 171"/>
          <p:cNvSpPr/>
          <p:nvPr/>
        </p:nvSpPr>
        <p:spPr>
          <a:xfrm>
            <a:off x="6632537" y="6149223"/>
            <a:ext cx="1377820" cy="294637"/>
          </a:xfrm>
          <a:prstGeom prst="rect">
            <a:avLst/>
          </a:prstGeom>
          <a:ln w="12700">
            <a:miter lim="400000"/>
          </a:ln>
          <a:extLst>
            <a:ext uri="{C572A759-6A51-4108-AA02-DFA0A04FC94B}">
              <ma14:wrappingTextBoxFlag xmlns:ma14="http://schemas.microsoft.com/office/mac/drawingml/2011/main" val="1"/>
            </a:ext>
          </a:extLst>
        </p:spPr>
        <p:txBody>
          <a:bodyPr wrap="none" lIns="45718" tIns="45718" rIns="45718" bIns="45718">
            <a:spAutoFit/>
          </a:bodyPr>
          <a:lstStyle>
            <a:lvl1pPr>
              <a:defRPr sz="1400"/>
            </a:lvl1pPr>
          </a:lstStyle>
          <a:p>
            <a:r>
              <a:t>www.cncres.org</a:t>
            </a:r>
          </a:p>
        </p:txBody>
      </p:sp>
      <p:sp>
        <p:nvSpPr>
          <p:cNvPr id="172" name="Shape 172"/>
          <p:cNvSpPr/>
          <p:nvPr/>
        </p:nvSpPr>
        <p:spPr>
          <a:xfrm>
            <a:off x="58392" y="189790"/>
            <a:ext cx="9007141" cy="78993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algn="ctr">
              <a:defRPr sz="2800" b="1"/>
            </a:pPr>
            <a:r>
              <a:t>Les chiffres clés de l’ESS au plan national (1)</a:t>
            </a:r>
          </a:p>
          <a:p>
            <a:pPr algn="ctr">
              <a:defRPr sz="2000"/>
            </a:pPr>
            <a:r>
              <a:t>(source : CNCRES : « panorama de l’ESS »)</a:t>
            </a:r>
          </a:p>
        </p:txBody>
      </p:sp>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 name="image6.png"/>
          <p:cNvPicPr>
            <a:picLocks noChangeAspect="1"/>
          </p:cNvPicPr>
          <p:nvPr/>
        </p:nvPicPr>
        <p:blipFill>
          <a:blip r:embed="rId2">
            <a:extLst/>
          </a:blip>
          <a:stretch>
            <a:fillRect/>
          </a:stretch>
        </p:blipFill>
        <p:spPr>
          <a:xfrm>
            <a:off x="442979" y="1170879"/>
            <a:ext cx="8227794" cy="2736307"/>
          </a:xfrm>
          <a:prstGeom prst="rect">
            <a:avLst/>
          </a:prstGeom>
          <a:ln w="12700">
            <a:miter lim="400000"/>
          </a:ln>
        </p:spPr>
      </p:pic>
      <p:graphicFrame>
        <p:nvGraphicFramePr>
          <p:cNvPr id="175" name="Table 175"/>
          <p:cNvGraphicFramePr/>
          <p:nvPr/>
        </p:nvGraphicFramePr>
        <p:xfrm>
          <a:off x="694498" y="4126872"/>
          <a:ext cx="7843338" cy="2161145"/>
        </p:xfrm>
        <a:graphic>
          <a:graphicData uri="http://schemas.openxmlformats.org/drawingml/2006/table">
            <a:tbl>
              <a:tblPr>
                <a:tableStyleId>{4C3C2611-4C71-4FC5-86AE-919BDF0F9419}</a:tableStyleId>
              </a:tblPr>
              <a:tblGrid>
                <a:gridCol w="1180716"/>
                <a:gridCol w="1110437"/>
                <a:gridCol w="1110437"/>
                <a:gridCol w="1110437"/>
                <a:gridCol w="1110437"/>
                <a:gridCol w="1110437"/>
                <a:gridCol w="1110437"/>
              </a:tblGrid>
              <a:tr h="308735">
                <a:tc>
                  <a:txBody>
                    <a:bodyPr/>
                    <a:lstStyle/>
                    <a:p>
                      <a:pPr algn="l">
                        <a:defRPr b="1"/>
                      </a:pPr>
                      <a:endParaRPr/>
                    </a:p>
                  </a:txBody>
                  <a:tcPr marL="11723" marR="11723" marT="11723" marB="11723" anchor="b" horzOverflow="overflow">
                    <a:lnL w="12700">
                      <a:miter lim="400000"/>
                    </a:lnL>
                    <a:lnR w="6350">
                      <a:solidFill>
                        <a:srgbClr val="FFFFFF"/>
                      </a:solidFill>
                    </a:lnR>
                    <a:lnT w="12700">
                      <a:miter lim="400000"/>
                    </a:lnT>
                    <a:lnB w="12700">
                      <a:miter lim="400000"/>
                    </a:lnB>
                    <a:noFill/>
                  </a:tcPr>
                </a:tc>
                <a:tc gridSpan="2">
                  <a:txBody>
                    <a:bodyPr/>
                    <a:lstStyle/>
                    <a:p>
                      <a:pPr algn="ctr">
                        <a:defRPr sz="1800"/>
                      </a:pPr>
                      <a:r>
                        <a:rPr sz="1200" b="1">
                          <a:solidFill>
                            <a:srgbClr val="FFFFFF"/>
                          </a:solidFill>
                        </a:rPr>
                        <a:t>Etablissements</a:t>
                      </a:r>
                    </a:p>
                  </a:txBody>
                  <a:tcPr marL="11723" marR="11723" marT="11723" marB="11723" anchor="b" horzOverflow="overflow">
                    <a:lnL w="6350">
                      <a:solidFill>
                        <a:srgbClr val="FFFFFF"/>
                      </a:solidFill>
                    </a:lnL>
                    <a:lnR w="6350">
                      <a:solidFill>
                        <a:srgbClr val="FFFFFF"/>
                      </a:solidFill>
                    </a:lnR>
                    <a:lnT w="6350">
                      <a:solidFill>
                        <a:srgbClr val="FFFFFF"/>
                      </a:solidFill>
                    </a:lnT>
                    <a:lnB w="6350">
                      <a:solidFill>
                        <a:srgbClr val="FFFFFF"/>
                      </a:solidFill>
                    </a:lnB>
                    <a:solidFill>
                      <a:srgbClr val="000090"/>
                    </a:solidFill>
                  </a:tcPr>
                </a:tc>
                <a:tc hMerge="1">
                  <a:txBody>
                    <a:bodyPr/>
                    <a:lstStyle/>
                    <a:p>
                      <a:endParaRPr lang="fr-FR"/>
                    </a:p>
                  </a:txBody>
                  <a:tcPr/>
                </a:tc>
                <a:tc gridSpan="2">
                  <a:txBody>
                    <a:bodyPr/>
                    <a:lstStyle/>
                    <a:p>
                      <a:pPr algn="ctr">
                        <a:defRPr sz="1800"/>
                      </a:pPr>
                      <a:r>
                        <a:rPr sz="1200" b="1">
                          <a:solidFill>
                            <a:srgbClr val="FFFFFF"/>
                          </a:solidFill>
                        </a:rPr>
                        <a:t>Nombre salariés</a:t>
                      </a:r>
                    </a:p>
                  </a:txBody>
                  <a:tcPr marL="11723" marR="11723" marT="11723" marB="11723" anchor="b" horzOverflow="overflow">
                    <a:lnL w="6350">
                      <a:solidFill>
                        <a:srgbClr val="FFFFFF"/>
                      </a:solidFill>
                    </a:lnL>
                    <a:lnR w="6350">
                      <a:solidFill>
                        <a:srgbClr val="FFFFFF"/>
                      </a:solidFill>
                    </a:lnR>
                    <a:lnT w="6350">
                      <a:solidFill>
                        <a:srgbClr val="FFFFFF"/>
                      </a:solidFill>
                    </a:lnT>
                    <a:lnB w="6350">
                      <a:solidFill>
                        <a:srgbClr val="FFFFFF"/>
                      </a:solidFill>
                    </a:lnB>
                    <a:solidFill>
                      <a:srgbClr val="000090"/>
                    </a:solidFill>
                  </a:tcPr>
                </a:tc>
                <a:tc hMerge="1">
                  <a:txBody>
                    <a:bodyPr/>
                    <a:lstStyle/>
                    <a:p>
                      <a:endParaRPr lang="fr-FR"/>
                    </a:p>
                  </a:txBody>
                  <a:tcPr/>
                </a:tc>
                <a:tc gridSpan="2">
                  <a:txBody>
                    <a:bodyPr/>
                    <a:lstStyle/>
                    <a:p>
                      <a:pPr algn="ctr">
                        <a:defRPr sz="1800"/>
                      </a:pPr>
                      <a:r>
                        <a:rPr sz="1200" b="1">
                          <a:solidFill>
                            <a:srgbClr val="FFFFFF"/>
                          </a:solidFill>
                        </a:rPr>
                        <a:t>Nombre ETP</a:t>
                      </a:r>
                    </a:p>
                  </a:txBody>
                  <a:tcPr marL="11723" marR="11723" marT="11723" marB="11723" anchor="b" horzOverflow="overflow">
                    <a:lnL w="6350">
                      <a:solidFill>
                        <a:srgbClr val="FFFFFF"/>
                      </a:solidFill>
                    </a:lnL>
                    <a:lnR w="6350">
                      <a:solidFill>
                        <a:srgbClr val="FFFFFF"/>
                      </a:solidFill>
                    </a:lnR>
                    <a:lnT w="6350">
                      <a:solidFill>
                        <a:srgbClr val="FFFFFF"/>
                      </a:solidFill>
                    </a:lnT>
                    <a:lnB w="6350">
                      <a:solidFill>
                        <a:srgbClr val="FFFFFF"/>
                      </a:solidFill>
                    </a:lnB>
                    <a:solidFill>
                      <a:srgbClr val="000090"/>
                    </a:solidFill>
                  </a:tcPr>
                </a:tc>
                <a:tc hMerge="1">
                  <a:txBody>
                    <a:bodyPr/>
                    <a:lstStyle/>
                    <a:p>
                      <a:endParaRPr lang="fr-FR"/>
                    </a:p>
                  </a:txBody>
                  <a:tcPr/>
                </a:tc>
              </a:tr>
              <a:tr h="308735">
                <a:tc>
                  <a:txBody>
                    <a:bodyPr/>
                    <a:lstStyle/>
                    <a:p>
                      <a:pPr algn="l">
                        <a:defRPr b="1"/>
                      </a:pPr>
                      <a:endParaRPr/>
                    </a:p>
                  </a:txBody>
                  <a:tcPr marL="11723" marR="11723" marT="11723" marB="11723" anchor="b" horzOverflow="overflow">
                    <a:lnL w="12700">
                      <a:miter lim="400000"/>
                    </a:lnL>
                    <a:lnR w="6350">
                      <a:solidFill>
                        <a:srgbClr val="FFFFFF"/>
                      </a:solidFill>
                    </a:lnR>
                    <a:lnT w="12700">
                      <a:miter lim="400000"/>
                    </a:lnT>
                    <a:lnB w="6350">
                      <a:solidFill>
                        <a:srgbClr val="FFFFFF"/>
                      </a:solidFill>
                    </a:lnB>
                    <a:noFill/>
                  </a:tcPr>
                </a:tc>
                <a:tc>
                  <a:txBody>
                    <a:bodyPr/>
                    <a:lstStyle/>
                    <a:p>
                      <a:pPr algn="ctr">
                        <a:defRPr sz="1800"/>
                      </a:pPr>
                      <a:r>
                        <a:rPr sz="1200" b="1">
                          <a:solidFill>
                            <a:srgbClr val="FFFFFF"/>
                          </a:solidFill>
                        </a:rPr>
                        <a:t>nombre</a:t>
                      </a:r>
                    </a:p>
                  </a:txBody>
                  <a:tcPr marL="11723" marR="11723" marT="11723" marB="11723" anchor="b" horzOverflow="overflow">
                    <a:lnL w="6350">
                      <a:solidFill>
                        <a:srgbClr val="FFFFFF"/>
                      </a:solidFill>
                    </a:lnL>
                    <a:lnR w="6350">
                      <a:solidFill>
                        <a:srgbClr val="FFFFFF"/>
                      </a:solidFill>
                    </a:lnR>
                    <a:lnT w="6350">
                      <a:solidFill>
                        <a:srgbClr val="FFFFFF"/>
                      </a:solidFill>
                    </a:lnT>
                    <a:lnB w="6350">
                      <a:solidFill>
                        <a:srgbClr val="000000"/>
                      </a:solidFill>
                    </a:lnB>
                    <a:solidFill>
                      <a:srgbClr val="1F497D"/>
                    </a:solidFill>
                  </a:tcPr>
                </a:tc>
                <a:tc>
                  <a:txBody>
                    <a:bodyPr/>
                    <a:lstStyle/>
                    <a:p>
                      <a:pPr algn="ctr">
                        <a:defRPr sz="1800"/>
                      </a:pPr>
                      <a:r>
                        <a:rPr sz="1200" b="1">
                          <a:solidFill>
                            <a:srgbClr val="FFFFFF"/>
                          </a:solidFill>
                        </a:rPr>
                        <a:t>pourcentage</a:t>
                      </a:r>
                    </a:p>
                  </a:txBody>
                  <a:tcPr marL="11723" marR="11723" marT="11723" marB="11723" anchor="b" horzOverflow="overflow">
                    <a:lnL w="6350">
                      <a:solidFill>
                        <a:srgbClr val="FFFFFF"/>
                      </a:solidFill>
                    </a:lnL>
                    <a:lnR w="6350">
                      <a:solidFill>
                        <a:srgbClr val="FFFFFF"/>
                      </a:solidFill>
                    </a:lnR>
                    <a:lnT w="6350">
                      <a:solidFill>
                        <a:srgbClr val="FFFFFF"/>
                      </a:solidFill>
                    </a:lnT>
                    <a:lnB w="6350">
                      <a:solidFill>
                        <a:srgbClr val="000000"/>
                      </a:solidFill>
                    </a:lnB>
                    <a:solidFill>
                      <a:srgbClr val="1F497D"/>
                    </a:solidFill>
                  </a:tcPr>
                </a:tc>
                <a:tc>
                  <a:txBody>
                    <a:bodyPr/>
                    <a:lstStyle/>
                    <a:p>
                      <a:pPr algn="ctr">
                        <a:defRPr sz="1800"/>
                      </a:pPr>
                      <a:r>
                        <a:rPr sz="1200" b="1">
                          <a:solidFill>
                            <a:srgbClr val="FFFFFF"/>
                          </a:solidFill>
                        </a:rPr>
                        <a:t>nombre</a:t>
                      </a:r>
                    </a:p>
                  </a:txBody>
                  <a:tcPr marL="11723" marR="11723" marT="11723" marB="11723" anchor="b" horzOverflow="overflow">
                    <a:lnL w="6350">
                      <a:solidFill>
                        <a:srgbClr val="FFFFFF"/>
                      </a:solidFill>
                    </a:lnL>
                    <a:lnR w="6350">
                      <a:solidFill>
                        <a:srgbClr val="FFFFFF"/>
                      </a:solidFill>
                    </a:lnR>
                    <a:lnT w="6350">
                      <a:solidFill>
                        <a:srgbClr val="FFFFFF"/>
                      </a:solidFill>
                    </a:lnT>
                    <a:lnB w="6350">
                      <a:solidFill>
                        <a:srgbClr val="000000"/>
                      </a:solidFill>
                    </a:lnB>
                    <a:solidFill>
                      <a:srgbClr val="1F497D"/>
                    </a:solidFill>
                  </a:tcPr>
                </a:tc>
                <a:tc>
                  <a:txBody>
                    <a:bodyPr/>
                    <a:lstStyle/>
                    <a:p>
                      <a:pPr algn="ctr">
                        <a:defRPr sz="1800"/>
                      </a:pPr>
                      <a:r>
                        <a:rPr sz="1200" b="1">
                          <a:solidFill>
                            <a:srgbClr val="FFFFFF"/>
                          </a:solidFill>
                        </a:rPr>
                        <a:t>pourcentage</a:t>
                      </a:r>
                    </a:p>
                  </a:txBody>
                  <a:tcPr marL="11723" marR="11723" marT="11723" marB="11723" anchor="b" horzOverflow="overflow">
                    <a:lnL w="6350">
                      <a:solidFill>
                        <a:srgbClr val="FFFFFF"/>
                      </a:solidFill>
                    </a:lnL>
                    <a:lnR w="6350">
                      <a:solidFill>
                        <a:srgbClr val="FFFFFF"/>
                      </a:solidFill>
                    </a:lnR>
                    <a:lnT w="6350">
                      <a:solidFill>
                        <a:srgbClr val="FFFFFF"/>
                      </a:solidFill>
                    </a:lnT>
                    <a:lnB w="6350">
                      <a:solidFill>
                        <a:srgbClr val="000000"/>
                      </a:solidFill>
                    </a:lnB>
                    <a:solidFill>
                      <a:srgbClr val="1F497D"/>
                    </a:solidFill>
                  </a:tcPr>
                </a:tc>
                <a:tc>
                  <a:txBody>
                    <a:bodyPr/>
                    <a:lstStyle/>
                    <a:p>
                      <a:pPr algn="ctr">
                        <a:defRPr sz="1800"/>
                      </a:pPr>
                      <a:r>
                        <a:rPr sz="1200" b="1">
                          <a:solidFill>
                            <a:srgbClr val="FFFFFF"/>
                          </a:solidFill>
                        </a:rPr>
                        <a:t>nombre</a:t>
                      </a:r>
                    </a:p>
                  </a:txBody>
                  <a:tcPr marL="11723" marR="11723" marT="11723" marB="11723" anchor="b" horzOverflow="overflow">
                    <a:lnL w="6350">
                      <a:solidFill>
                        <a:srgbClr val="FFFFFF"/>
                      </a:solidFill>
                    </a:lnL>
                    <a:lnR w="6350">
                      <a:solidFill>
                        <a:srgbClr val="FFFFFF"/>
                      </a:solidFill>
                    </a:lnR>
                    <a:lnT w="6350">
                      <a:solidFill>
                        <a:srgbClr val="FFFFFF"/>
                      </a:solidFill>
                    </a:lnT>
                    <a:lnB w="6350">
                      <a:solidFill>
                        <a:srgbClr val="000000"/>
                      </a:solidFill>
                    </a:lnB>
                    <a:solidFill>
                      <a:srgbClr val="1F497D"/>
                    </a:solidFill>
                  </a:tcPr>
                </a:tc>
                <a:tc>
                  <a:txBody>
                    <a:bodyPr/>
                    <a:lstStyle/>
                    <a:p>
                      <a:pPr algn="ctr">
                        <a:defRPr sz="1800"/>
                      </a:pPr>
                      <a:r>
                        <a:rPr sz="1200" b="1">
                          <a:solidFill>
                            <a:srgbClr val="FFFFFF"/>
                          </a:solidFill>
                        </a:rPr>
                        <a:t>pourcentage</a:t>
                      </a:r>
                    </a:p>
                  </a:txBody>
                  <a:tcPr marL="11723" marR="11723" marT="11723" marB="11723" anchor="b" horzOverflow="overflow">
                    <a:lnL w="6350">
                      <a:solidFill>
                        <a:srgbClr val="FFFFFF"/>
                      </a:solidFill>
                    </a:lnL>
                    <a:lnR w="6350">
                      <a:solidFill>
                        <a:srgbClr val="FFFFFF"/>
                      </a:solidFill>
                    </a:lnR>
                    <a:lnT w="6350">
                      <a:solidFill>
                        <a:srgbClr val="FFFFFF"/>
                      </a:solidFill>
                    </a:lnT>
                    <a:lnB w="6350">
                      <a:solidFill>
                        <a:srgbClr val="000000"/>
                      </a:solidFill>
                    </a:lnB>
                    <a:solidFill>
                      <a:srgbClr val="1F497D"/>
                    </a:solidFill>
                  </a:tcPr>
                </a:tc>
              </a:tr>
              <a:tr h="308735">
                <a:tc>
                  <a:txBody>
                    <a:bodyPr/>
                    <a:lstStyle/>
                    <a:p>
                      <a:pPr algn="l">
                        <a:defRPr sz="1800"/>
                      </a:pPr>
                      <a:r>
                        <a:rPr sz="1200" b="1">
                          <a:solidFill>
                            <a:srgbClr val="FFFFFF"/>
                          </a:solidFill>
                        </a:rPr>
                        <a:t>ASSOCIATIONS</a:t>
                      </a:r>
                    </a:p>
                  </a:txBody>
                  <a:tcPr marL="11723" marR="11723" marT="11723" marB="11723" anchor="b" horzOverflow="overflow">
                    <a:lnL w="6350">
                      <a:solidFill>
                        <a:srgbClr val="FFFFFF"/>
                      </a:solidFill>
                    </a:lnL>
                    <a:lnR w="6350">
                      <a:solidFill>
                        <a:srgbClr val="000000"/>
                      </a:solidFill>
                    </a:lnR>
                    <a:lnT w="6350">
                      <a:solidFill>
                        <a:srgbClr val="FFFFFF"/>
                      </a:solidFill>
                    </a:lnT>
                    <a:lnB w="6350">
                      <a:solidFill>
                        <a:srgbClr val="FFFFFF"/>
                      </a:solidFill>
                    </a:lnB>
                    <a:solidFill>
                      <a:srgbClr val="000090"/>
                    </a:solidFill>
                  </a:tcPr>
                </a:tc>
                <a:tc>
                  <a:txBody>
                    <a:bodyPr/>
                    <a:lstStyle/>
                    <a:p>
                      <a:pPr>
                        <a:defRPr sz="1800"/>
                      </a:pPr>
                      <a:r>
                        <a:rPr sz="1200" b="1"/>
                        <a:t>185 378</a:t>
                      </a:r>
                    </a:p>
                  </a:txBody>
                  <a:tcPr marL="11723" marR="11723" marT="11723" marB="11723" anchor="b" horzOverflow="overflow">
                    <a:lnL w="6350">
                      <a:solidFill>
                        <a:srgbClr val="000000"/>
                      </a:solidFill>
                    </a:lnL>
                    <a:lnR w="6350">
                      <a:solidFill>
                        <a:srgbClr val="000000"/>
                      </a:solidFill>
                    </a:lnR>
                    <a:lnT w="6350">
                      <a:solidFill>
                        <a:srgbClr val="000000"/>
                      </a:solidFill>
                    </a:lnT>
                    <a:lnB w="6350">
                      <a:solidFill>
                        <a:srgbClr val="000000"/>
                      </a:solidFill>
                    </a:lnB>
                    <a:solidFill>
                      <a:srgbClr val="DCE6F1"/>
                    </a:solidFill>
                  </a:tcPr>
                </a:tc>
                <a:tc>
                  <a:txBody>
                    <a:bodyPr/>
                    <a:lstStyle/>
                    <a:p>
                      <a:pPr>
                        <a:defRPr sz="1800"/>
                      </a:pPr>
                      <a:r>
                        <a:rPr sz="1200" b="1"/>
                        <a:t>83,76</a:t>
                      </a:r>
                    </a:p>
                  </a:txBody>
                  <a:tcPr marL="11723" marR="11723" marT="11723" marB="11723" anchor="b" horzOverflow="overflow">
                    <a:lnL w="6350">
                      <a:solidFill>
                        <a:srgbClr val="000000"/>
                      </a:solidFill>
                    </a:lnL>
                    <a:lnR w="6350">
                      <a:solidFill>
                        <a:srgbClr val="000000"/>
                      </a:solidFill>
                    </a:lnR>
                    <a:lnT w="6350">
                      <a:solidFill>
                        <a:srgbClr val="000000"/>
                      </a:solidFill>
                    </a:lnT>
                    <a:lnB w="6350">
                      <a:solidFill>
                        <a:srgbClr val="000000"/>
                      </a:solidFill>
                    </a:lnB>
                    <a:solidFill>
                      <a:srgbClr val="8DB4E2"/>
                    </a:solidFill>
                  </a:tcPr>
                </a:tc>
                <a:tc>
                  <a:txBody>
                    <a:bodyPr/>
                    <a:lstStyle/>
                    <a:p>
                      <a:pPr>
                        <a:defRPr sz="1800"/>
                      </a:pPr>
                      <a:r>
                        <a:rPr sz="1200" b="1"/>
                        <a:t>1 849 717</a:t>
                      </a:r>
                    </a:p>
                  </a:txBody>
                  <a:tcPr marL="11723" marR="11723" marT="11723" marB="11723" anchor="b" horzOverflow="overflow">
                    <a:lnL w="6350">
                      <a:solidFill>
                        <a:srgbClr val="000000"/>
                      </a:solidFill>
                    </a:lnL>
                    <a:lnR w="6350">
                      <a:solidFill>
                        <a:srgbClr val="000000"/>
                      </a:solidFill>
                    </a:lnR>
                    <a:lnT w="6350">
                      <a:solidFill>
                        <a:srgbClr val="000000"/>
                      </a:solidFill>
                    </a:lnT>
                    <a:lnB w="6350">
                      <a:solidFill>
                        <a:srgbClr val="000000"/>
                      </a:solidFill>
                    </a:lnB>
                    <a:solidFill>
                      <a:srgbClr val="DCE6F1"/>
                    </a:solidFill>
                  </a:tcPr>
                </a:tc>
                <a:tc>
                  <a:txBody>
                    <a:bodyPr/>
                    <a:lstStyle/>
                    <a:p>
                      <a:pPr>
                        <a:defRPr sz="1800"/>
                      </a:pPr>
                      <a:r>
                        <a:rPr sz="1200" b="1"/>
                        <a:t>78,04</a:t>
                      </a:r>
                    </a:p>
                  </a:txBody>
                  <a:tcPr marL="11723" marR="11723" marT="11723" marB="11723" anchor="b" horzOverflow="overflow">
                    <a:lnL w="6350">
                      <a:solidFill>
                        <a:srgbClr val="000000"/>
                      </a:solidFill>
                    </a:lnL>
                    <a:lnR w="6350">
                      <a:solidFill>
                        <a:srgbClr val="000000"/>
                      </a:solidFill>
                    </a:lnR>
                    <a:lnT w="6350">
                      <a:solidFill>
                        <a:srgbClr val="000000"/>
                      </a:solidFill>
                    </a:lnT>
                    <a:lnB w="6350">
                      <a:solidFill>
                        <a:srgbClr val="000000"/>
                      </a:solidFill>
                    </a:lnB>
                    <a:solidFill>
                      <a:srgbClr val="8DB4E2"/>
                    </a:solidFill>
                  </a:tcPr>
                </a:tc>
                <a:tc>
                  <a:txBody>
                    <a:bodyPr/>
                    <a:lstStyle/>
                    <a:p>
                      <a:pPr>
                        <a:defRPr sz="1800"/>
                      </a:pPr>
                      <a:r>
                        <a:rPr sz="1200" b="1"/>
                        <a:t>1 539 657</a:t>
                      </a:r>
                    </a:p>
                  </a:txBody>
                  <a:tcPr marL="11723" marR="11723" marT="11723" marB="11723" anchor="b" horzOverflow="overflow">
                    <a:lnL w="6350">
                      <a:solidFill>
                        <a:srgbClr val="000000"/>
                      </a:solidFill>
                    </a:lnL>
                    <a:lnR w="6350">
                      <a:solidFill>
                        <a:srgbClr val="000000"/>
                      </a:solidFill>
                    </a:lnR>
                    <a:lnT w="6350">
                      <a:solidFill>
                        <a:srgbClr val="000000"/>
                      </a:solidFill>
                    </a:lnT>
                    <a:lnB w="6350">
                      <a:solidFill>
                        <a:srgbClr val="000000"/>
                      </a:solidFill>
                    </a:lnB>
                    <a:solidFill>
                      <a:srgbClr val="DCE6F1"/>
                    </a:solidFill>
                  </a:tcPr>
                </a:tc>
                <a:tc>
                  <a:txBody>
                    <a:bodyPr/>
                    <a:lstStyle/>
                    <a:p>
                      <a:pPr>
                        <a:defRPr sz="1800"/>
                      </a:pPr>
                      <a:r>
                        <a:rPr sz="1200" b="1"/>
                        <a:t>76,27</a:t>
                      </a:r>
                    </a:p>
                  </a:txBody>
                  <a:tcPr marL="11723" marR="11723" marT="11723" marB="11723" anchor="b" horzOverflow="overflow">
                    <a:lnL w="6350">
                      <a:solidFill>
                        <a:srgbClr val="000000"/>
                      </a:solidFill>
                    </a:lnL>
                    <a:lnR w="6350">
                      <a:solidFill>
                        <a:srgbClr val="000000"/>
                      </a:solidFill>
                    </a:lnR>
                    <a:lnT w="6350">
                      <a:solidFill>
                        <a:srgbClr val="000000"/>
                      </a:solidFill>
                    </a:lnT>
                    <a:lnB w="6350">
                      <a:solidFill>
                        <a:srgbClr val="000000"/>
                      </a:solidFill>
                    </a:lnB>
                    <a:solidFill>
                      <a:srgbClr val="8DB4E2"/>
                    </a:solidFill>
                  </a:tcPr>
                </a:tc>
              </a:tr>
              <a:tr h="308735">
                <a:tc>
                  <a:txBody>
                    <a:bodyPr/>
                    <a:lstStyle/>
                    <a:p>
                      <a:pPr algn="l">
                        <a:defRPr sz="1800"/>
                      </a:pPr>
                      <a:r>
                        <a:rPr sz="1200" b="1">
                          <a:solidFill>
                            <a:srgbClr val="FFFFFF"/>
                          </a:solidFill>
                        </a:rPr>
                        <a:t>COOPERATIVES</a:t>
                      </a:r>
                    </a:p>
                  </a:txBody>
                  <a:tcPr marL="11723" marR="11723" marT="11723" marB="11723" anchor="b" horzOverflow="overflow">
                    <a:lnL w="6350">
                      <a:solidFill>
                        <a:srgbClr val="FFFFFF"/>
                      </a:solidFill>
                    </a:lnL>
                    <a:lnR w="6350">
                      <a:solidFill>
                        <a:srgbClr val="000000"/>
                      </a:solidFill>
                    </a:lnR>
                    <a:lnT w="6350">
                      <a:solidFill>
                        <a:srgbClr val="FFFFFF"/>
                      </a:solidFill>
                    </a:lnT>
                    <a:lnB w="6350">
                      <a:solidFill>
                        <a:srgbClr val="FFFFFF"/>
                      </a:solidFill>
                    </a:lnB>
                    <a:solidFill>
                      <a:srgbClr val="000090"/>
                    </a:solidFill>
                  </a:tcPr>
                </a:tc>
                <a:tc>
                  <a:txBody>
                    <a:bodyPr/>
                    <a:lstStyle/>
                    <a:p>
                      <a:pPr>
                        <a:defRPr sz="1800"/>
                      </a:pPr>
                      <a:r>
                        <a:rPr sz="1200" b="1"/>
                        <a:t>26 460</a:t>
                      </a:r>
                    </a:p>
                  </a:txBody>
                  <a:tcPr marL="11723" marR="11723" marT="11723" marB="11723" anchor="b" horzOverflow="overflow">
                    <a:lnL w="6350">
                      <a:solidFill>
                        <a:srgbClr val="000000"/>
                      </a:solidFill>
                    </a:lnL>
                    <a:lnR w="6350">
                      <a:solidFill>
                        <a:srgbClr val="000000"/>
                      </a:solidFill>
                    </a:lnR>
                    <a:lnT w="6350">
                      <a:solidFill>
                        <a:srgbClr val="000000"/>
                      </a:solidFill>
                    </a:lnT>
                    <a:lnB w="6350">
                      <a:solidFill>
                        <a:srgbClr val="000000"/>
                      </a:solidFill>
                    </a:lnB>
                    <a:solidFill>
                      <a:srgbClr val="DCE6F1"/>
                    </a:solidFill>
                  </a:tcPr>
                </a:tc>
                <a:tc>
                  <a:txBody>
                    <a:bodyPr/>
                    <a:lstStyle/>
                    <a:p>
                      <a:pPr>
                        <a:defRPr sz="1800"/>
                      </a:pPr>
                      <a:r>
                        <a:rPr sz="1200" b="1"/>
                        <a:t>11,96</a:t>
                      </a:r>
                    </a:p>
                  </a:txBody>
                  <a:tcPr marL="11723" marR="11723" marT="11723" marB="11723" anchor="b" horzOverflow="overflow">
                    <a:lnL w="6350">
                      <a:solidFill>
                        <a:srgbClr val="000000"/>
                      </a:solidFill>
                    </a:lnL>
                    <a:lnR w="6350">
                      <a:solidFill>
                        <a:srgbClr val="000000"/>
                      </a:solidFill>
                    </a:lnR>
                    <a:lnT w="6350">
                      <a:solidFill>
                        <a:srgbClr val="000000"/>
                      </a:solidFill>
                    </a:lnT>
                    <a:lnB w="6350">
                      <a:solidFill>
                        <a:srgbClr val="000000"/>
                      </a:solidFill>
                    </a:lnB>
                    <a:solidFill>
                      <a:srgbClr val="8DB4E2"/>
                    </a:solidFill>
                  </a:tcPr>
                </a:tc>
                <a:tc>
                  <a:txBody>
                    <a:bodyPr/>
                    <a:lstStyle/>
                    <a:p>
                      <a:pPr>
                        <a:defRPr sz="1800"/>
                      </a:pPr>
                      <a:r>
                        <a:rPr sz="1200" b="1"/>
                        <a:t>309 062</a:t>
                      </a:r>
                    </a:p>
                  </a:txBody>
                  <a:tcPr marL="11723" marR="11723" marT="11723" marB="11723" anchor="b" horzOverflow="overflow">
                    <a:lnL w="6350">
                      <a:solidFill>
                        <a:srgbClr val="000000"/>
                      </a:solidFill>
                    </a:lnL>
                    <a:lnR w="6350">
                      <a:solidFill>
                        <a:srgbClr val="000000"/>
                      </a:solidFill>
                    </a:lnR>
                    <a:lnT w="6350">
                      <a:solidFill>
                        <a:srgbClr val="000000"/>
                      </a:solidFill>
                    </a:lnT>
                    <a:lnB w="6350">
                      <a:solidFill>
                        <a:srgbClr val="000000"/>
                      </a:solidFill>
                    </a:lnB>
                    <a:solidFill>
                      <a:srgbClr val="DCE6F1"/>
                    </a:solidFill>
                  </a:tcPr>
                </a:tc>
                <a:tc>
                  <a:txBody>
                    <a:bodyPr/>
                    <a:lstStyle/>
                    <a:p>
                      <a:pPr>
                        <a:defRPr sz="1800"/>
                      </a:pPr>
                      <a:r>
                        <a:rPr sz="1200" b="1"/>
                        <a:t>13,04</a:t>
                      </a:r>
                    </a:p>
                  </a:txBody>
                  <a:tcPr marL="11723" marR="11723" marT="11723" marB="11723" anchor="b" horzOverflow="overflow">
                    <a:lnL w="6350">
                      <a:solidFill>
                        <a:srgbClr val="000000"/>
                      </a:solidFill>
                    </a:lnL>
                    <a:lnR w="6350">
                      <a:solidFill>
                        <a:srgbClr val="000000"/>
                      </a:solidFill>
                    </a:lnR>
                    <a:lnT w="6350">
                      <a:solidFill>
                        <a:srgbClr val="000000"/>
                      </a:solidFill>
                    </a:lnT>
                    <a:lnB w="6350">
                      <a:solidFill>
                        <a:srgbClr val="000000"/>
                      </a:solidFill>
                    </a:lnB>
                    <a:solidFill>
                      <a:srgbClr val="8DB4E2"/>
                    </a:solidFill>
                  </a:tcPr>
                </a:tc>
                <a:tc>
                  <a:txBody>
                    <a:bodyPr/>
                    <a:lstStyle/>
                    <a:p>
                      <a:pPr>
                        <a:defRPr sz="1800"/>
                      </a:pPr>
                      <a:r>
                        <a:rPr sz="1200" b="1"/>
                        <a:t>290 052</a:t>
                      </a:r>
                    </a:p>
                  </a:txBody>
                  <a:tcPr marL="11723" marR="11723" marT="11723" marB="11723" anchor="b" horzOverflow="overflow">
                    <a:lnL w="6350">
                      <a:solidFill>
                        <a:srgbClr val="000000"/>
                      </a:solidFill>
                    </a:lnL>
                    <a:lnR w="6350">
                      <a:solidFill>
                        <a:srgbClr val="000000"/>
                      </a:solidFill>
                    </a:lnR>
                    <a:lnT w="6350">
                      <a:solidFill>
                        <a:srgbClr val="000000"/>
                      </a:solidFill>
                    </a:lnT>
                    <a:lnB w="6350">
                      <a:solidFill>
                        <a:srgbClr val="000000"/>
                      </a:solidFill>
                    </a:lnB>
                    <a:solidFill>
                      <a:srgbClr val="DCE6F1"/>
                    </a:solidFill>
                  </a:tcPr>
                </a:tc>
                <a:tc>
                  <a:txBody>
                    <a:bodyPr/>
                    <a:lstStyle/>
                    <a:p>
                      <a:pPr>
                        <a:defRPr sz="1800"/>
                      </a:pPr>
                      <a:r>
                        <a:rPr sz="1200" b="1"/>
                        <a:t>14,37</a:t>
                      </a:r>
                    </a:p>
                  </a:txBody>
                  <a:tcPr marL="11723" marR="11723" marT="11723" marB="11723" anchor="b" horzOverflow="overflow">
                    <a:lnL w="6350">
                      <a:solidFill>
                        <a:srgbClr val="000000"/>
                      </a:solidFill>
                    </a:lnL>
                    <a:lnR w="6350">
                      <a:solidFill>
                        <a:srgbClr val="000000"/>
                      </a:solidFill>
                    </a:lnR>
                    <a:lnT w="6350">
                      <a:solidFill>
                        <a:srgbClr val="000000"/>
                      </a:solidFill>
                    </a:lnT>
                    <a:lnB w="6350">
                      <a:solidFill>
                        <a:srgbClr val="000000"/>
                      </a:solidFill>
                    </a:lnB>
                    <a:solidFill>
                      <a:srgbClr val="8DB4E2"/>
                    </a:solidFill>
                  </a:tcPr>
                </a:tc>
              </a:tr>
              <a:tr h="308735">
                <a:tc>
                  <a:txBody>
                    <a:bodyPr/>
                    <a:lstStyle/>
                    <a:p>
                      <a:pPr algn="l">
                        <a:defRPr sz="1800"/>
                      </a:pPr>
                      <a:r>
                        <a:rPr sz="1200" b="1">
                          <a:solidFill>
                            <a:srgbClr val="FFFFFF"/>
                          </a:solidFill>
                        </a:rPr>
                        <a:t>MUTUELLES</a:t>
                      </a:r>
                    </a:p>
                  </a:txBody>
                  <a:tcPr marL="11723" marR="11723" marT="11723" marB="11723" anchor="b" horzOverflow="overflow">
                    <a:lnL w="6350">
                      <a:solidFill>
                        <a:srgbClr val="FFFFFF"/>
                      </a:solidFill>
                    </a:lnL>
                    <a:lnR w="6350">
                      <a:solidFill>
                        <a:srgbClr val="000000"/>
                      </a:solidFill>
                    </a:lnR>
                    <a:lnT w="6350">
                      <a:solidFill>
                        <a:srgbClr val="FFFFFF"/>
                      </a:solidFill>
                    </a:lnT>
                    <a:lnB w="6350">
                      <a:solidFill>
                        <a:srgbClr val="FFFFFF"/>
                      </a:solidFill>
                    </a:lnB>
                    <a:solidFill>
                      <a:srgbClr val="000090"/>
                    </a:solidFill>
                  </a:tcPr>
                </a:tc>
                <a:tc>
                  <a:txBody>
                    <a:bodyPr/>
                    <a:lstStyle/>
                    <a:p>
                      <a:pPr>
                        <a:defRPr sz="1800"/>
                      </a:pPr>
                      <a:r>
                        <a:rPr sz="1200" b="1"/>
                        <a:t>8 062</a:t>
                      </a:r>
                    </a:p>
                  </a:txBody>
                  <a:tcPr marL="11723" marR="11723" marT="11723" marB="11723" anchor="b" horzOverflow="overflow">
                    <a:lnL w="6350">
                      <a:solidFill>
                        <a:srgbClr val="000000"/>
                      </a:solidFill>
                    </a:lnL>
                    <a:lnR w="6350">
                      <a:solidFill>
                        <a:srgbClr val="000000"/>
                      </a:solidFill>
                    </a:lnR>
                    <a:lnT w="6350">
                      <a:solidFill>
                        <a:srgbClr val="000000"/>
                      </a:solidFill>
                    </a:lnT>
                    <a:lnB w="6350">
                      <a:solidFill>
                        <a:srgbClr val="000000"/>
                      </a:solidFill>
                    </a:lnB>
                    <a:solidFill>
                      <a:srgbClr val="DCE6F1"/>
                    </a:solidFill>
                  </a:tcPr>
                </a:tc>
                <a:tc>
                  <a:txBody>
                    <a:bodyPr/>
                    <a:lstStyle/>
                    <a:p>
                      <a:pPr>
                        <a:defRPr sz="1800"/>
                      </a:pPr>
                      <a:r>
                        <a:rPr sz="1200" b="1"/>
                        <a:t>3,64</a:t>
                      </a:r>
                    </a:p>
                  </a:txBody>
                  <a:tcPr marL="11723" marR="11723" marT="11723" marB="11723" anchor="b" horzOverflow="overflow">
                    <a:lnL w="6350">
                      <a:solidFill>
                        <a:srgbClr val="000000"/>
                      </a:solidFill>
                    </a:lnL>
                    <a:lnR w="6350">
                      <a:solidFill>
                        <a:srgbClr val="000000"/>
                      </a:solidFill>
                    </a:lnR>
                    <a:lnT w="6350">
                      <a:solidFill>
                        <a:srgbClr val="000000"/>
                      </a:solidFill>
                    </a:lnT>
                    <a:lnB w="6350">
                      <a:solidFill>
                        <a:srgbClr val="000000"/>
                      </a:solidFill>
                    </a:lnB>
                    <a:solidFill>
                      <a:srgbClr val="8DB4E2"/>
                    </a:solidFill>
                  </a:tcPr>
                </a:tc>
                <a:tc>
                  <a:txBody>
                    <a:bodyPr/>
                    <a:lstStyle/>
                    <a:p>
                      <a:pPr>
                        <a:defRPr sz="1800"/>
                      </a:pPr>
                      <a:r>
                        <a:rPr sz="1200" b="1"/>
                        <a:t>133 960</a:t>
                      </a:r>
                    </a:p>
                  </a:txBody>
                  <a:tcPr marL="11723" marR="11723" marT="11723" marB="11723" anchor="b" horzOverflow="overflow">
                    <a:lnL w="6350">
                      <a:solidFill>
                        <a:srgbClr val="000000"/>
                      </a:solidFill>
                    </a:lnL>
                    <a:lnR w="6350">
                      <a:solidFill>
                        <a:srgbClr val="000000"/>
                      </a:solidFill>
                    </a:lnR>
                    <a:lnT w="6350">
                      <a:solidFill>
                        <a:srgbClr val="000000"/>
                      </a:solidFill>
                    </a:lnT>
                    <a:lnB w="6350">
                      <a:solidFill>
                        <a:srgbClr val="000000"/>
                      </a:solidFill>
                    </a:lnB>
                    <a:solidFill>
                      <a:srgbClr val="DCE6F1"/>
                    </a:solidFill>
                  </a:tcPr>
                </a:tc>
                <a:tc>
                  <a:txBody>
                    <a:bodyPr/>
                    <a:lstStyle/>
                    <a:p>
                      <a:pPr>
                        <a:defRPr sz="1800"/>
                      </a:pPr>
                      <a:r>
                        <a:rPr sz="1200" b="1"/>
                        <a:t>5,65</a:t>
                      </a:r>
                    </a:p>
                  </a:txBody>
                  <a:tcPr marL="11723" marR="11723" marT="11723" marB="11723" anchor="b" horzOverflow="overflow">
                    <a:lnL w="6350">
                      <a:solidFill>
                        <a:srgbClr val="000000"/>
                      </a:solidFill>
                    </a:lnL>
                    <a:lnR w="6350">
                      <a:solidFill>
                        <a:srgbClr val="000000"/>
                      </a:solidFill>
                    </a:lnR>
                    <a:lnT w="6350">
                      <a:solidFill>
                        <a:srgbClr val="000000"/>
                      </a:solidFill>
                    </a:lnT>
                    <a:lnB w="6350">
                      <a:solidFill>
                        <a:srgbClr val="000000"/>
                      </a:solidFill>
                    </a:lnB>
                    <a:solidFill>
                      <a:srgbClr val="8DB4E2"/>
                    </a:solidFill>
                  </a:tcPr>
                </a:tc>
                <a:tc>
                  <a:txBody>
                    <a:bodyPr/>
                    <a:lstStyle/>
                    <a:p>
                      <a:pPr>
                        <a:defRPr sz="1800"/>
                      </a:pPr>
                      <a:r>
                        <a:rPr sz="1200" b="1"/>
                        <a:t>119 319</a:t>
                      </a:r>
                    </a:p>
                  </a:txBody>
                  <a:tcPr marL="11723" marR="11723" marT="11723" marB="11723" anchor="b" horzOverflow="overflow">
                    <a:lnL w="6350">
                      <a:solidFill>
                        <a:srgbClr val="000000"/>
                      </a:solidFill>
                    </a:lnL>
                    <a:lnR w="6350">
                      <a:solidFill>
                        <a:srgbClr val="000000"/>
                      </a:solidFill>
                    </a:lnR>
                    <a:lnT w="6350">
                      <a:solidFill>
                        <a:srgbClr val="000000"/>
                      </a:solidFill>
                    </a:lnT>
                    <a:lnB w="6350">
                      <a:solidFill>
                        <a:srgbClr val="000000"/>
                      </a:solidFill>
                    </a:lnB>
                    <a:solidFill>
                      <a:srgbClr val="DCE6F1"/>
                    </a:solidFill>
                  </a:tcPr>
                </a:tc>
                <a:tc>
                  <a:txBody>
                    <a:bodyPr/>
                    <a:lstStyle/>
                    <a:p>
                      <a:pPr>
                        <a:defRPr sz="1800"/>
                      </a:pPr>
                      <a:r>
                        <a:rPr sz="1200" b="1"/>
                        <a:t>5,91</a:t>
                      </a:r>
                    </a:p>
                  </a:txBody>
                  <a:tcPr marL="11723" marR="11723" marT="11723" marB="11723" anchor="b" horzOverflow="overflow">
                    <a:lnL w="6350">
                      <a:solidFill>
                        <a:srgbClr val="000000"/>
                      </a:solidFill>
                    </a:lnL>
                    <a:lnR w="6350">
                      <a:solidFill>
                        <a:srgbClr val="000000"/>
                      </a:solidFill>
                    </a:lnR>
                    <a:lnT w="6350">
                      <a:solidFill>
                        <a:srgbClr val="000000"/>
                      </a:solidFill>
                    </a:lnT>
                    <a:lnB w="6350">
                      <a:solidFill>
                        <a:srgbClr val="000000"/>
                      </a:solidFill>
                    </a:lnB>
                    <a:solidFill>
                      <a:srgbClr val="8DB4E2"/>
                    </a:solidFill>
                  </a:tcPr>
                </a:tc>
              </a:tr>
              <a:tr h="308735">
                <a:tc>
                  <a:txBody>
                    <a:bodyPr/>
                    <a:lstStyle/>
                    <a:p>
                      <a:pPr algn="l">
                        <a:defRPr sz="1800"/>
                      </a:pPr>
                      <a:r>
                        <a:rPr sz="1200" b="1">
                          <a:solidFill>
                            <a:srgbClr val="FFFFFF"/>
                          </a:solidFill>
                        </a:rPr>
                        <a:t>FONDATIONS</a:t>
                      </a:r>
                    </a:p>
                  </a:txBody>
                  <a:tcPr marL="11723" marR="11723" marT="11723" marB="11723" anchor="b" horzOverflow="overflow">
                    <a:lnL w="6350">
                      <a:solidFill>
                        <a:srgbClr val="FFFFFF"/>
                      </a:solidFill>
                    </a:lnL>
                    <a:lnR w="6350">
                      <a:solidFill>
                        <a:srgbClr val="000000"/>
                      </a:solidFill>
                    </a:lnR>
                    <a:lnT w="6350">
                      <a:solidFill>
                        <a:srgbClr val="FFFFFF"/>
                      </a:solidFill>
                    </a:lnT>
                    <a:lnB w="6350">
                      <a:solidFill>
                        <a:srgbClr val="FFFFFF"/>
                      </a:solidFill>
                    </a:lnB>
                    <a:solidFill>
                      <a:srgbClr val="000090"/>
                    </a:solidFill>
                  </a:tcPr>
                </a:tc>
                <a:tc>
                  <a:txBody>
                    <a:bodyPr/>
                    <a:lstStyle/>
                    <a:p>
                      <a:pPr>
                        <a:defRPr sz="1800"/>
                      </a:pPr>
                      <a:r>
                        <a:rPr sz="1200" b="1"/>
                        <a:t>1 425</a:t>
                      </a:r>
                    </a:p>
                  </a:txBody>
                  <a:tcPr marL="11723" marR="11723" marT="11723" marB="11723" anchor="b" horzOverflow="overflow">
                    <a:lnL w="6350">
                      <a:solidFill>
                        <a:srgbClr val="000000"/>
                      </a:solidFill>
                    </a:lnL>
                    <a:lnR w="6350">
                      <a:solidFill>
                        <a:srgbClr val="000000"/>
                      </a:solidFill>
                    </a:lnR>
                    <a:lnT w="6350">
                      <a:solidFill>
                        <a:srgbClr val="000000"/>
                      </a:solidFill>
                    </a:lnT>
                    <a:lnB w="6350">
                      <a:solidFill>
                        <a:srgbClr val="000000"/>
                      </a:solidFill>
                    </a:lnB>
                    <a:solidFill>
                      <a:srgbClr val="DCE6F1"/>
                    </a:solidFill>
                  </a:tcPr>
                </a:tc>
                <a:tc>
                  <a:txBody>
                    <a:bodyPr/>
                    <a:lstStyle/>
                    <a:p>
                      <a:pPr>
                        <a:defRPr sz="1800"/>
                      </a:pPr>
                      <a:r>
                        <a:rPr sz="1200" b="1"/>
                        <a:t>0,64</a:t>
                      </a:r>
                    </a:p>
                  </a:txBody>
                  <a:tcPr marL="11723" marR="11723" marT="11723" marB="11723" anchor="b" horzOverflow="overflow">
                    <a:lnL w="6350">
                      <a:solidFill>
                        <a:srgbClr val="000000"/>
                      </a:solidFill>
                    </a:lnL>
                    <a:lnR w="6350">
                      <a:solidFill>
                        <a:srgbClr val="000000"/>
                      </a:solidFill>
                    </a:lnR>
                    <a:lnT w="6350">
                      <a:solidFill>
                        <a:srgbClr val="000000"/>
                      </a:solidFill>
                    </a:lnT>
                    <a:lnB w="6350">
                      <a:solidFill>
                        <a:srgbClr val="000000"/>
                      </a:solidFill>
                    </a:lnB>
                    <a:solidFill>
                      <a:srgbClr val="8DB4E2"/>
                    </a:solidFill>
                  </a:tcPr>
                </a:tc>
                <a:tc>
                  <a:txBody>
                    <a:bodyPr/>
                    <a:lstStyle/>
                    <a:p>
                      <a:pPr>
                        <a:defRPr sz="1800"/>
                      </a:pPr>
                      <a:r>
                        <a:rPr sz="1200" b="1"/>
                        <a:t>77 562</a:t>
                      </a:r>
                    </a:p>
                  </a:txBody>
                  <a:tcPr marL="11723" marR="11723" marT="11723" marB="11723" anchor="b" horzOverflow="overflow">
                    <a:lnL w="6350">
                      <a:solidFill>
                        <a:srgbClr val="000000"/>
                      </a:solidFill>
                    </a:lnL>
                    <a:lnR w="6350">
                      <a:solidFill>
                        <a:srgbClr val="000000"/>
                      </a:solidFill>
                    </a:lnR>
                    <a:lnT w="6350">
                      <a:solidFill>
                        <a:srgbClr val="000000"/>
                      </a:solidFill>
                    </a:lnT>
                    <a:lnB w="6350">
                      <a:solidFill>
                        <a:srgbClr val="000000"/>
                      </a:solidFill>
                    </a:lnB>
                    <a:solidFill>
                      <a:srgbClr val="DCE6F1"/>
                    </a:solidFill>
                  </a:tcPr>
                </a:tc>
                <a:tc>
                  <a:txBody>
                    <a:bodyPr/>
                    <a:lstStyle/>
                    <a:p>
                      <a:pPr>
                        <a:defRPr sz="1800"/>
                      </a:pPr>
                      <a:r>
                        <a:rPr sz="1200" b="1"/>
                        <a:t>3,27</a:t>
                      </a:r>
                    </a:p>
                  </a:txBody>
                  <a:tcPr marL="11723" marR="11723" marT="11723" marB="11723" anchor="b" horzOverflow="overflow">
                    <a:lnL w="6350">
                      <a:solidFill>
                        <a:srgbClr val="000000"/>
                      </a:solidFill>
                    </a:lnL>
                    <a:lnR w="6350">
                      <a:solidFill>
                        <a:srgbClr val="000000"/>
                      </a:solidFill>
                    </a:lnR>
                    <a:lnT w="6350">
                      <a:solidFill>
                        <a:srgbClr val="000000"/>
                      </a:solidFill>
                    </a:lnT>
                    <a:lnB w="6350">
                      <a:solidFill>
                        <a:srgbClr val="000000"/>
                      </a:solidFill>
                    </a:lnB>
                    <a:solidFill>
                      <a:srgbClr val="8DB4E2"/>
                    </a:solidFill>
                  </a:tcPr>
                </a:tc>
                <a:tc>
                  <a:txBody>
                    <a:bodyPr/>
                    <a:lstStyle/>
                    <a:p>
                      <a:pPr>
                        <a:defRPr sz="1800"/>
                      </a:pPr>
                      <a:r>
                        <a:rPr sz="1200" b="1"/>
                        <a:t>69 760</a:t>
                      </a:r>
                    </a:p>
                  </a:txBody>
                  <a:tcPr marL="11723" marR="11723" marT="11723" marB="11723" anchor="b" horzOverflow="overflow">
                    <a:lnL w="6350">
                      <a:solidFill>
                        <a:srgbClr val="000000"/>
                      </a:solidFill>
                    </a:lnL>
                    <a:lnR w="6350">
                      <a:solidFill>
                        <a:srgbClr val="000000"/>
                      </a:solidFill>
                    </a:lnR>
                    <a:lnT w="6350">
                      <a:solidFill>
                        <a:srgbClr val="000000"/>
                      </a:solidFill>
                    </a:lnT>
                    <a:lnB w="6350">
                      <a:solidFill>
                        <a:srgbClr val="000000"/>
                      </a:solidFill>
                    </a:lnB>
                    <a:solidFill>
                      <a:srgbClr val="DCE6F1"/>
                    </a:solidFill>
                  </a:tcPr>
                </a:tc>
                <a:tc>
                  <a:txBody>
                    <a:bodyPr/>
                    <a:lstStyle/>
                    <a:p>
                      <a:pPr>
                        <a:defRPr sz="1800"/>
                      </a:pPr>
                      <a:r>
                        <a:rPr sz="1200" b="1"/>
                        <a:t>3,46</a:t>
                      </a:r>
                    </a:p>
                  </a:txBody>
                  <a:tcPr marL="11723" marR="11723" marT="11723" marB="11723" anchor="b" horzOverflow="overflow">
                    <a:lnL w="6350">
                      <a:solidFill>
                        <a:srgbClr val="000000"/>
                      </a:solidFill>
                    </a:lnL>
                    <a:lnR w="6350">
                      <a:solidFill>
                        <a:srgbClr val="000000"/>
                      </a:solidFill>
                    </a:lnR>
                    <a:lnT w="6350">
                      <a:solidFill>
                        <a:srgbClr val="000000"/>
                      </a:solidFill>
                    </a:lnT>
                    <a:lnB w="6350">
                      <a:solidFill>
                        <a:srgbClr val="000000"/>
                      </a:solidFill>
                    </a:lnB>
                    <a:solidFill>
                      <a:srgbClr val="8DB4E2"/>
                    </a:solidFill>
                  </a:tcPr>
                </a:tc>
              </a:tr>
              <a:tr h="308735">
                <a:tc>
                  <a:txBody>
                    <a:bodyPr/>
                    <a:lstStyle/>
                    <a:p>
                      <a:pPr algn="l">
                        <a:defRPr sz="1800"/>
                      </a:pPr>
                      <a:r>
                        <a:rPr sz="1200" b="1">
                          <a:solidFill>
                            <a:srgbClr val="FFFFFF"/>
                          </a:solidFill>
                        </a:rPr>
                        <a:t>TOTAL</a:t>
                      </a:r>
                    </a:p>
                  </a:txBody>
                  <a:tcPr marL="11723" marR="11723" marT="11723" marB="11723" anchor="b" horzOverflow="overflow">
                    <a:lnL w="6350">
                      <a:solidFill>
                        <a:srgbClr val="FFFFFF"/>
                      </a:solidFill>
                    </a:lnL>
                    <a:lnR w="6350">
                      <a:solidFill>
                        <a:srgbClr val="000000"/>
                      </a:solidFill>
                    </a:lnR>
                    <a:lnT w="6350">
                      <a:solidFill>
                        <a:srgbClr val="FFFFFF"/>
                      </a:solidFill>
                    </a:lnT>
                    <a:lnB w="6350">
                      <a:solidFill>
                        <a:srgbClr val="FFFFFF"/>
                      </a:solidFill>
                    </a:lnB>
                    <a:solidFill>
                      <a:srgbClr val="000090"/>
                    </a:solidFill>
                  </a:tcPr>
                </a:tc>
                <a:tc>
                  <a:txBody>
                    <a:bodyPr/>
                    <a:lstStyle/>
                    <a:p>
                      <a:pPr>
                        <a:defRPr sz="1800"/>
                      </a:pPr>
                      <a:r>
                        <a:rPr sz="1200" b="1"/>
                        <a:t>221 325</a:t>
                      </a:r>
                    </a:p>
                  </a:txBody>
                  <a:tcPr marL="11723" marR="11723" marT="11723" marB="11723" anchor="b" horzOverflow="overflow">
                    <a:lnL w="6350">
                      <a:solidFill>
                        <a:srgbClr val="000000"/>
                      </a:solidFill>
                    </a:lnL>
                    <a:lnR w="6350">
                      <a:solidFill>
                        <a:srgbClr val="000000"/>
                      </a:solidFill>
                    </a:lnR>
                    <a:lnT w="6350">
                      <a:solidFill>
                        <a:srgbClr val="000000"/>
                      </a:solidFill>
                    </a:lnT>
                    <a:lnB w="6350">
                      <a:solidFill>
                        <a:srgbClr val="000000"/>
                      </a:solidFill>
                    </a:lnB>
                    <a:solidFill>
                      <a:srgbClr val="DCE6F1"/>
                    </a:solidFill>
                  </a:tcPr>
                </a:tc>
                <a:tc>
                  <a:txBody>
                    <a:bodyPr/>
                    <a:lstStyle/>
                    <a:p>
                      <a:pPr>
                        <a:defRPr sz="1800"/>
                      </a:pPr>
                      <a:r>
                        <a:rPr sz="1200" b="1"/>
                        <a:t>100,00</a:t>
                      </a:r>
                    </a:p>
                  </a:txBody>
                  <a:tcPr marL="11723" marR="11723" marT="11723" marB="11723" anchor="b" horzOverflow="overflow">
                    <a:lnL w="6350">
                      <a:solidFill>
                        <a:srgbClr val="000000"/>
                      </a:solidFill>
                    </a:lnL>
                    <a:lnR w="6350">
                      <a:solidFill>
                        <a:srgbClr val="000000"/>
                      </a:solidFill>
                    </a:lnR>
                    <a:lnT w="6350">
                      <a:solidFill>
                        <a:srgbClr val="000000"/>
                      </a:solidFill>
                    </a:lnT>
                    <a:lnB w="6350">
                      <a:solidFill>
                        <a:srgbClr val="000000"/>
                      </a:solidFill>
                    </a:lnB>
                    <a:solidFill>
                      <a:srgbClr val="8DB4E2"/>
                    </a:solidFill>
                  </a:tcPr>
                </a:tc>
                <a:tc>
                  <a:txBody>
                    <a:bodyPr/>
                    <a:lstStyle/>
                    <a:p>
                      <a:pPr>
                        <a:defRPr sz="1800"/>
                      </a:pPr>
                      <a:r>
                        <a:rPr sz="1200" b="1"/>
                        <a:t>2 370 301</a:t>
                      </a:r>
                    </a:p>
                  </a:txBody>
                  <a:tcPr marL="11723" marR="11723" marT="11723" marB="11723" anchor="b" horzOverflow="overflow">
                    <a:lnL w="6350">
                      <a:solidFill>
                        <a:srgbClr val="000000"/>
                      </a:solidFill>
                    </a:lnL>
                    <a:lnR w="6350">
                      <a:solidFill>
                        <a:srgbClr val="000000"/>
                      </a:solidFill>
                    </a:lnR>
                    <a:lnT w="6350">
                      <a:solidFill>
                        <a:srgbClr val="000000"/>
                      </a:solidFill>
                    </a:lnT>
                    <a:lnB w="6350">
                      <a:solidFill>
                        <a:srgbClr val="000000"/>
                      </a:solidFill>
                    </a:lnB>
                    <a:solidFill>
                      <a:srgbClr val="DCE6F1"/>
                    </a:solidFill>
                  </a:tcPr>
                </a:tc>
                <a:tc>
                  <a:txBody>
                    <a:bodyPr/>
                    <a:lstStyle/>
                    <a:p>
                      <a:pPr>
                        <a:defRPr sz="1800"/>
                      </a:pPr>
                      <a:r>
                        <a:rPr sz="1200" b="1"/>
                        <a:t>100,00</a:t>
                      </a:r>
                    </a:p>
                  </a:txBody>
                  <a:tcPr marL="11723" marR="11723" marT="11723" marB="11723" anchor="b" horzOverflow="overflow">
                    <a:lnL w="6350">
                      <a:solidFill>
                        <a:srgbClr val="000000"/>
                      </a:solidFill>
                    </a:lnL>
                    <a:lnR w="6350">
                      <a:solidFill>
                        <a:srgbClr val="000000"/>
                      </a:solidFill>
                    </a:lnR>
                    <a:lnT w="6350">
                      <a:solidFill>
                        <a:srgbClr val="000000"/>
                      </a:solidFill>
                    </a:lnT>
                    <a:lnB w="6350">
                      <a:solidFill>
                        <a:srgbClr val="000000"/>
                      </a:solidFill>
                    </a:lnB>
                    <a:solidFill>
                      <a:srgbClr val="8DB4E2"/>
                    </a:solidFill>
                  </a:tcPr>
                </a:tc>
                <a:tc>
                  <a:txBody>
                    <a:bodyPr/>
                    <a:lstStyle/>
                    <a:p>
                      <a:pPr>
                        <a:defRPr sz="1800"/>
                      </a:pPr>
                      <a:r>
                        <a:rPr sz="1200" b="1"/>
                        <a:t>2 018 788</a:t>
                      </a:r>
                    </a:p>
                  </a:txBody>
                  <a:tcPr marL="11723" marR="11723" marT="11723" marB="11723" anchor="b" horzOverflow="overflow">
                    <a:lnL w="6350">
                      <a:solidFill>
                        <a:srgbClr val="000000"/>
                      </a:solidFill>
                    </a:lnL>
                    <a:lnR w="6350">
                      <a:solidFill>
                        <a:srgbClr val="000000"/>
                      </a:solidFill>
                    </a:lnR>
                    <a:lnT w="6350">
                      <a:solidFill>
                        <a:srgbClr val="000000"/>
                      </a:solidFill>
                    </a:lnT>
                    <a:lnB w="6350">
                      <a:solidFill>
                        <a:srgbClr val="000000"/>
                      </a:solidFill>
                    </a:lnB>
                    <a:solidFill>
                      <a:srgbClr val="DCE6F1"/>
                    </a:solidFill>
                  </a:tcPr>
                </a:tc>
                <a:tc>
                  <a:txBody>
                    <a:bodyPr/>
                    <a:lstStyle/>
                    <a:p>
                      <a:pPr>
                        <a:defRPr sz="1800"/>
                      </a:pPr>
                      <a:r>
                        <a:rPr sz="1200" b="1"/>
                        <a:t>100,00</a:t>
                      </a:r>
                    </a:p>
                  </a:txBody>
                  <a:tcPr marL="11723" marR="11723" marT="11723" marB="11723" anchor="b" horzOverflow="overflow">
                    <a:lnL w="6350">
                      <a:solidFill>
                        <a:srgbClr val="000000"/>
                      </a:solidFill>
                    </a:lnL>
                    <a:lnR w="6350">
                      <a:solidFill>
                        <a:srgbClr val="000000"/>
                      </a:solidFill>
                    </a:lnR>
                    <a:lnT w="6350">
                      <a:solidFill>
                        <a:srgbClr val="000000"/>
                      </a:solidFill>
                    </a:lnT>
                    <a:lnB w="6350">
                      <a:solidFill>
                        <a:srgbClr val="000000"/>
                      </a:solidFill>
                    </a:lnB>
                    <a:solidFill>
                      <a:srgbClr val="8DB4E2"/>
                    </a:solidFill>
                  </a:tcPr>
                </a:tc>
              </a:tr>
            </a:tbl>
          </a:graphicData>
        </a:graphic>
      </p:graphicFrame>
      <p:sp>
        <p:nvSpPr>
          <p:cNvPr id="176" name="Shape 176"/>
          <p:cNvSpPr/>
          <p:nvPr/>
        </p:nvSpPr>
        <p:spPr>
          <a:xfrm>
            <a:off x="58392" y="131394"/>
            <a:ext cx="9007141" cy="78993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algn="ctr">
              <a:defRPr sz="2800" b="1"/>
            </a:pPr>
            <a:r>
              <a:t>Les chiffres clés de l’ESS au plan national (2)</a:t>
            </a:r>
          </a:p>
          <a:p>
            <a:pPr algn="ctr">
              <a:defRPr sz="2000"/>
            </a:pPr>
            <a:r>
              <a:t>(source : CNCRES : « panorama de l’ESS »)</a:t>
            </a:r>
          </a:p>
        </p:txBody>
      </p:sp>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 name="Shape 178"/>
          <p:cNvSpPr>
            <a:spLocks noGrp="1"/>
          </p:cNvSpPr>
          <p:nvPr>
            <p:ph type="ctrTitle"/>
          </p:nvPr>
        </p:nvSpPr>
        <p:spPr>
          <a:prstGeom prst="rect">
            <a:avLst/>
          </a:prstGeom>
        </p:spPr>
        <p:txBody>
          <a:bodyPr/>
          <a:lstStyle/>
          <a:p>
            <a:endParaRPr/>
          </a:p>
        </p:txBody>
      </p:sp>
      <p:sp>
        <p:nvSpPr>
          <p:cNvPr id="179" name="Shape 179"/>
          <p:cNvSpPr>
            <a:spLocks noGrp="1"/>
          </p:cNvSpPr>
          <p:nvPr>
            <p:ph type="subTitle" idx="1"/>
          </p:nvPr>
        </p:nvSpPr>
        <p:spPr>
          <a:prstGeom prst="rect">
            <a:avLst/>
          </a:prstGeom>
        </p:spPr>
        <p:txBody>
          <a:bodyPr/>
          <a:lstStyle/>
          <a:p>
            <a:endParaRPr/>
          </a:p>
        </p:txBody>
      </p:sp>
      <p:pic>
        <p:nvPicPr>
          <p:cNvPr id="180" name="image7.png"/>
          <p:cNvPicPr>
            <a:picLocks noChangeAspect="1"/>
          </p:cNvPicPr>
          <p:nvPr/>
        </p:nvPicPr>
        <p:blipFill>
          <a:blip r:embed="rId2">
            <a:extLst/>
          </a:blip>
          <a:stretch>
            <a:fillRect/>
          </a:stretch>
        </p:blipFill>
        <p:spPr>
          <a:xfrm>
            <a:off x="0" y="1227708"/>
            <a:ext cx="9144000" cy="5316983"/>
          </a:xfrm>
          <a:prstGeom prst="rect">
            <a:avLst/>
          </a:prstGeom>
          <a:ln w="12700">
            <a:miter lim="400000"/>
          </a:ln>
        </p:spPr>
      </p:pic>
      <p:sp>
        <p:nvSpPr>
          <p:cNvPr id="181" name="Shape 181"/>
          <p:cNvSpPr/>
          <p:nvPr/>
        </p:nvSpPr>
        <p:spPr>
          <a:xfrm>
            <a:off x="58392" y="116795"/>
            <a:ext cx="9007141" cy="78993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algn="ctr">
              <a:defRPr sz="2800" b="1"/>
            </a:pPr>
            <a:r>
              <a:rPr dirty="0"/>
              <a:t>L’ESS par secteur d’activités au plan national</a:t>
            </a:r>
          </a:p>
          <a:p>
            <a:pPr algn="ctr">
              <a:defRPr sz="2000"/>
            </a:pPr>
            <a:r>
              <a:rPr dirty="0"/>
              <a:t>(source : CNCRES : « panorama de l’ESS »)</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 name="Shape 183"/>
          <p:cNvSpPr>
            <a:spLocks noGrp="1"/>
          </p:cNvSpPr>
          <p:nvPr>
            <p:ph type="title"/>
          </p:nvPr>
        </p:nvSpPr>
        <p:spPr>
          <a:xfrm>
            <a:off x="165612" y="195586"/>
            <a:ext cx="8467829" cy="1427052"/>
          </a:xfrm>
          <a:prstGeom prst="rect">
            <a:avLst/>
          </a:prstGeom>
        </p:spPr>
        <p:txBody>
          <a:bodyPr>
            <a:noAutofit/>
          </a:bodyPr>
          <a:lstStyle/>
          <a:p>
            <a:pPr defTabSz="443483">
              <a:defRPr sz="2300" b="1"/>
            </a:pPr>
            <a:r>
              <a:rPr sz="2800" dirty="0">
                <a:solidFill>
                  <a:srgbClr val="000000"/>
                </a:solidFill>
              </a:rPr>
              <a:t>Les établissements en région</a:t>
            </a:r>
            <a:br>
              <a:rPr sz="2800" dirty="0">
                <a:solidFill>
                  <a:srgbClr val="000000"/>
                </a:solidFill>
              </a:rPr>
            </a:br>
            <a:r>
              <a:rPr sz="2800" dirty="0">
                <a:solidFill>
                  <a:srgbClr val="000000"/>
                </a:solidFill>
              </a:rPr>
              <a:t>Auvergne – Rhône-Alpes et dans l’Allier</a:t>
            </a:r>
            <a:br>
              <a:rPr sz="2800" dirty="0">
                <a:solidFill>
                  <a:srgbClr val="000000"/>
                </a:solidFill>
              </a:rPr>
            </a:br>
            <a:r>
              <a:rPr sz="2000" b="0" dirty="0">
                <a:solidFill>
                  <a:srgbClr val="000000"/>
                </a:solidFill>
              </a:rPr>
              <a:t>(source : site CRESS Auvergne – Rhône-Alpes : « liste des entreprises de l’ESS »)</a:t>
            </a:r>
          </a:p>
        </p:txBody>
      </p:sp>
      <p:graphicFrame>
        <p:nvGraphicFramePr>
          <p:cNvPr id="184" name="Table 184"/>
          <p:cNvGraphicFramePr/>
          <p:nvPr>
            <p:extLst>
              <p:ext uri="{D42A27DB-BD31-4B8C-83A1-F6EECF244321}">
                <p14:modId xmlns:p14="http://schemas.microsoft.com/office/powerpoint/2010/main" val="1377113878"/>
              </p:ext>
            </p:extLst>
          </p:nvPr>
        </p:nvGraphicFramePr>
        <p:xfrm>
          <a:off x="457200" y="2380087"/>
          <a:ext cx="8229600" cy="2595880"/>
        </p:xfrm>
        <a:graphic>
          <a:graphicData uri="http://schemas.openxmlformats.org/drawingml/2006/table">
            <a:tbl>
              <a:tblPr firstRow="1" bandRow="1">
                <a:tableStyleId>{4C3C2611-4C71-4FC5-86AE-919BDF0F9419}</a:tableStyleId>
              </a:tblPr>
              <a:tblGrid>
                <a:gridCol w="2743200"/>
                <a:gridCol w="2743200"/>
                <a:gridCol w="2743200"/>
              </a:tblGrid>
              <a:tr h="370840">
                <a:tc>
                  <a:txBody>
                    <a:bodyPr/>
                    <a:lstStyle/>
                    <a:p>
                      <a:pPr algn="ctr">
                        <a:defRPr sz="1800" b="0">
                          <a:solidFill>
                            <a:srgbClr val="000000"/>
                          </a:solidFill>
                        </a:defRPr>
                      </a:pPr>
                      <a:r>
                        <a:rPr b="1">
                          <a:solidFill>
                            <a:srgbClr val="FFFFFF"/>
                          </a:solidFill>
                        </a:rPr>
                        <a:t>Types d’établissements</a:t>
                      </a:r>
                    </a:p>
                  </a:txBody>
                  <a:tcPr marL="45720" marR="45720" horzOverflow="overflow"/>
                </a:tc>
                <a:tc>
                  <a:txBody>
                    <a:bodyPr/>
                    <a:lstStyle/>
                    <a:p>
                      <a:pPr algn="ctr">
                        <a:defRPr sz="1800" b="0">
                          <a:solidFill>
                            <a:srgbClr val="000000"/>
                          </a:solidFill>
                        </a:defRPr>
                      </a:pPr>
                      <a:r>
                        <a:rPr b="1">
                          <a:solidFill>
                            <a:srgbClr val="FFFFFF"/>
                          </a:solidFill>
                        </a:rPr>
                        <a:t>Auvergne – Rhône-Alpes</a:t>
                      </a:r>
                    </a:p>
                  </a:txBody>
                  <a:tcPr marL="45720" marR="45720" horzOverflow="overflow"/>
                </a:tc>
                <a:tc>
                  <a:txBody>
                    <a:bodyPr/>
                    <a:lstStyle/>
                    <a:p>
                      <a:pPr algn="ctr">
                        <a:defRPr sz="1800" b="0">
                          <a:solidFill>
                            <a:srgbClr val="000000"/>
                          </a:solidFill>
                        </a:defRPr>
                      </a:pPr>
                      <a:r>
                        <a:rPr b="1">
                          <a:solidFill>
                            <a:srgbClr val="FFFFFF"/>
                          </a:solidFill>
                        </a:rPr>
                        <a:t>Allier</a:t>
                      </a:r>
                    </a:p>
                  </a:txBody>
                  <a:tcPr marL="45720" marR="45720" horzOverflow="overflow"/>
                </a:tc>
              </a:tr>
              <a:tr h="370840">
                <a:tc>
                  <a:txBody>
                    <a:bodyPr/>
                    <a:lstStyle/>
                    <a:p>
                      <a:pPr algn="l">
                        <a:defRPr sz="1800"/>
                      </a:pPr>
                      <a:r>
                        <a:rPr b="1"/>
                        <a:t>NOMBRE TOTAL</a:t>
                      </a:r>
                    </a:p>
                  </a:txBody>
                  <a:tcPr marL="45720" marR="45720" horzOverflow="overflow"/>
                </a:tc>
                <a:tc>
                  <a:txBody>
                    <a:bodyPr/>
                    <a:lstStyle/>
                    <a:p>
                      <a:pPr>
                        <a:defRPr sz="1800"/>
                      </a:pPr>
                      <a:r>
                        <a:rPr b="1"/>
                        <a:t>38.787</a:t>
                      </a:r>
                    </a:p>
                  </a:txBody>
                  <a:tcPr marL="45720" marR="45720" horzOverflow="overflow"/>
                </a:tc>
                <a:tc>
                  <a:txBody>
                    <a:bodyPr/>
                    <a:lstStyle/>
                    <a:p>
                      <a:pPr>
                        <a:defRPr sz="1800"/>
                      </a:pPr>
                      <a:r>
                        <a:rPr b="1"/>
                        <a:t>1.510</a:t>
                      </a:r>
                    </a:p>
                  </a:txBody>
                  <a:tcPr marL="45720" marR="45720" horzOverflow="overflow"/>
                </a:tc>
              </a:tr>
              <a:tr h="370840">
                <a:tc>
                  <a:txBody>
                    <a:bodyPr/>
                    <a:lstStyle/>
                    <a:p>
                      <a:pPr algn="l">
                        <a:defRPr sz="1800"/>
                      </a:pPr>
                      <a:r>
                        <a:t>Associations</a:t>
                      </a:r>
                    </a:p>
                  </a:txBody>
                  <a:tcPr marL="45720" marR="45720" horzOverflow="overflow"/>
                </a:tc>
                <a:tc>
                  <a:txBody>
                    <a:bodyPr/>
                    <a:lstStyle/>
                    <a:p>
                      <a:pPr>
                        <a:defRPr sz="1800"/>
                      </a:pPr>
                      <a:r>
                        <a:t>33.333</a:t>
                      </a:r>
                    </a:p>
                  </a:txBody>
                  <a:tcPr marL="45720" marR="45720" horzOverflow="overflow"/>
                </a:tc>
                <a:tc>
                  <a:txBody>
                    <a:bodyPr/>
                    <a:lstStyle/>
                    <a:p>
                      <a:pPr>
                        <a:defRPr sz="1800"/>
                      </a:pPr>
                      <a:r>
                        <a:t>1.219</a:t>
                      </a:r>
                    </a:p>
                  </a:txBody>
                  <a:tcPr marL="45720" marR="45720" horzOverflow="overflow"/>
                </a:tc>
              </a:tr>
              <a:tr h="370840">
                <a:tc>
                  <a:txBody>
                    <a:bodyPr/>
                    <a:lstStyle/>
                    <a:p>
                      <a:pPr algn="l">
                        <a:defRPr sz="1800"/>
                      </a:pPr>
                      <a:r>
                        <a:t>Coopératives</a:t>
                      </a:r>
                    </a:p>
                  </a:txBody>
                  <a:tcPr marL="45720" marR="45720" horzOverflow="overflow"/>
                </a:tc>
                <a:tc>
                  <a:txBody>
                    <a:bodyPr/>
                    <a:lstStyle/>
                    <a:p>
                      <a:pPr>
                        <a:defRPr sz="1800"/>
                      </a:pPr>
                      <a:r>
                        <a:t>3.425</a:t>
                      </a:r>
                    </a:p>
                  </a:txBody>
                  <a:tcPr marL="45720" marR="45720" horzOverflow="overflow"/>
                </a:tc>
                <a:tc>
                  <a:txBody>
                    <a:bodyPr/>
                    <a:lstStyle/>
                    <a:p>
                      <a:pPr>
                        <a:defRPr sz="1800"/>
                      </a:pPr>
                      <a:r>
                        <a:t>202</a:t>
                      </a:r>
                    </a:p>
                  </a:txBody>
                  <a:tcPr marL="45720" marR="45720" horzOverflow="overflow"/>
                </a:tc>
              </a:tr>
              <a:tr h="370840">
                <a:tc>
                  <a:txBody>
                    <a:bodyPr/>
                    <a:lstStyle/>
                    <a:p>
                      <a:pPr algn="l">
                        <a:defRPr sz="1800"/>
                      </a:pPr>
                      <a:r>
                        <a:t>Fondations</a:t>
                      </a:r>
                    </a:p>
                  </a:txBody>
                  <a:tcPr marL="45720" marR="45720" horzOverflow="overflow"/>
                </a:tc>
                <a:tc>
                  <a:txBody>
                    <a:bodyPr/>
                    <a:lstStyle/>
                    <a:p>
                      <a:pPr>
                        <a:defRPr sz="1800"/>
                      </a:pPr>
                      <a:r>
                        <a:t>229</a:t>
                      </a:r>
                    </a:p>
                  </a:txBody>
                  <a:tcPr marL="45720" marR="45720" horzOverflow="overflow"/>
                </a:tc>
                <a:tc>
                  <a:txBody>
                    <a:bodyPr/>
                    <a:lstStyle/>
                    <a:p>
                      <a:pPr>
                        <a:defRPr sz="1800"/>
                      </a:pPr>
                      <a:r>
                        <a:t>4</a:t>
                      </a:r>
                    </a:p>
                  </a:txBody>
                  <a:tcPr marL="45720" marR="45720" horzOverflow="overflow"/>
                </a:tc>
              </a:tr>
              <a:tr h="370840">
                <a:tc>
                  <a:txBody>
                    <a:bodyPr/>
                    <a:lstStyle/>
                    <a:p>
                      <a:pPr algn="l">
                        <a:defRPr sz="1800"/>
                      </a:pPr>
                      <a:r>
                        <a:t>Mutuelles</a:t>
                      </a:r>
                    </a:p>
                  </a:txBody>
                  <a:tcPr marL="45720" marR="45720" horzOverflow="overflow"/>
                </a:tc>
                <a:tc>
                  <a:txBody>
                    <a:bodyPr/>
                    <a:lstStyle/>
                    <a:p>
                      <a:pPr>
                        <a:defRPr sz="1800"/>
                      </a:pPr>
                      <a:r>
                        <a:t>1.501</a:t>
                      </a:r>
                    </a:p>
                  </a:txBody>
                  <a:tcPr marL="45720" marR="45720" horzOverflow="overflow"/>
                </a:tc>
                <a:tc>
                  <a:txBody>
                    <a:bodyPr/>
                    <a:lstStyle/>
                    <a:p>
                      <a:pPr>
                        <a:defRPr sz="1800"/>
                      </a:pPr>
                      <a:r>
                        <a:t>76</a:t>
                      </a:r>
                    </a:p>
                  </a:txBody>
                  <a:tcPr marL="45720" marR="45720" horzOverflow="overflow"/>
                </a:tc>
              </a:tr>
              <a:tr h="370840">
                <a:tc>
                  <a:txBody>
                    <a:bodyPr/>
                    <a:lstStyle/>
                    <a:p>
                      <a:pPr algn="l">
                        <a:defRPr sz="1800"/>
                      </a:pPr>
                      <a:r>
                        <a:t>Sociétés commerciales</a:t>
                      </a:r>
                    </a:p>
                  </a:txBody>
                  <a:tcPr marL="45720" marR="45720" horzOverflow="overflow"/>
                </a:tc>
                <a:tc>
                  <a:txBody>
                    <a:bodyPr/>
                    <a:lstStyle/>
                    <a:p>
                      <a:pPr>
                        <a:defRPr sz="1800"/>
                      </a:pPr>
                      <a:r>
                        <a:rPr dirty="0"/>
                        <a:t>8</a:t>
                      </a:r>
                    </a:p>
                  </a:txBody>
                  <a:tcPr marL="45720" marR="45720" horzOverflow="overflow"/>
                </a:tc>
                <a:tc>
                  <a:txBody>
                    <a:bodyPr/>
                    <a:lstStyle/>
                    <a:p>
                      <a:pPr>
                        <a:defRPr sz="1800"/>
                      </a:pPr>
                      <a:r>
                        <a:rPr dirty="0"/>
                        <a:t>0</a:t>
                      </a:r>
                    </a:p>
                  </a:txBody>
                  <a:tcPr marL="45720" marR="45720" horzOverflow="overflow"/>
                </a:tc>
              </a:tr>
            </a:tbl>
          </a:graphicData>
        </a:graphic>
      </p:graphicFrame>
      <p:sp>
        <p:nvSpPr>
          <p:cNvPr id="185" name="Shape 185"/>
          <p:cNvSpPr/>
          <p:nvPr/>
        </p:nvSpPr>
        <p:spPr>
          <a:xfrm>
            <a:off x="477333" y="5392417"/>
            <a:ext cx="5870223" cy="294637"/>
          </a:xfrm>
          <a:prstGeom prst="rect">
            <a:avLst/>
          </a:prstGeom>
          <a:ln w="12700">
            <a:miter lim="400000"/>
          </a:ln>
          <a:extLst>
            <a:ext uri="{C572A759-6A51-4108-AA02-DFA0A04FC94B}">
              <ma14:wrappingTextBoxFlag xmlns:ma14="http://schemas.microsoft.com/office/mac/drawingml/2011/main" val="1"/>
            </a:ext>
          </a:extLst>
        </p:spPr>
        <p:txBody>
          <a:bodyPr wrap="none" lIns="45718" tIns="45718" rIns="45718" bIns="45718">
            <a:spAutoFit/>
          </a:bodyPr>
          <a:lstStyle>
            <a:lvl1pPr>
              <a:defRPr sz="1400" i="1"/>
            </a:lvl1pPr>
          </a:lstStyle>
          <a:p>
            <a:r>
              <a:t>Le nombre total représente les sièges et l’ensemble des établissements</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7" name="Table 187"/>
          <p:cNvGraphicFramePr/>
          <p:nvPr>
            <p:extLst>
              <p:ext uri="{D42A27DB-BD31-4B8C-83A1-F6EECF244321}">
                <p14:modId xmlns:p14="http://schemas.microsoft.com/office/powerpoint/2010/main" val="1412452828"/>
              </p:ext>
            </p:extLst>
          </p:nvPr>
        </p:nvGraphicFramePr>
        <p:xfrm>
          <a:off x="457200" y="1163091"/>
          <a:ext cx="8229600" cy="5491479"/>
        </p:xfrm>
        <a:graphic>
          <a:graphicData uri="http://schemas.openxmlformats.org/drawingml/2006/table">
            <a:tbl>
              <a:tblPr firstRow="1" bandRow="1">
                <a:tableStyleId>{4C3C2611-4C71-4FC5-86AE-919BDF0F9419}</a:tableStyleId>
              </a:tblPr>
              <a:tblGrid>
                <a:gridCol w="3145765"/>
                <a:gridCol w="969035"/>
                <a:gridCol w="3106450"/>
                <a:gridCol w="1008350"/>
              </a:tblGrid>
              <a:tr h="370840">
                <a:tc>
                  <a:txBody>
                    <a:bodyPr/>
                    <a:lstStyle/>
                    <a:p>
                      <a:pPr algn="l">
                        <a:defRPr sz="1800"/>
                      </a:pPr>
                      <a:r>
                        <a:rPr sz="2000" dirty="0"/>
                        <a:t>Secteur </a:t>
                      </a:r>
                      <a:r>
                        <a:rPr sz="2000" dirty="0" smtClean="0"/>
                        <a:t>d’activité</a:t>
                      </a:r>
                      <a:endParaRPr sz="2000" dirty="0"/>
                    </a:p>
                  </a:txBody>
                  <a:tcPr marL="45720" marR="45720" horzOverflow="overflow"/>
                </a:tc>
                <a:tc>
                  <a:txBody>
                    <a:bodyPr/>
                    <a:lstStyle/>
                    <a:p>
                      <a:pPr algn="l">
                        <a:defRPr sz="1800" b="0">
                          <a:solidFill>
                            <a:srgbClr val="000000"/>
                          </a:solidFill>
                        </a:defRPr>
                      </a:pPr>
                      <a:r>
                        <a:rPr sz="2000" b="1">
                          <a:solidFill>
                            <a:srgbClr val="FFFFFF"/>
                          </a:solidFill>
                        </a:rPr>
                        <a:t>nombre</a:t>
                      </a:r>
                    </a:p>
                  </a:txBody>
                  <a:tcPr marL="45720" marR="45720" horzOverflow="overflow"/>
                </a:tc>
                <a:tc>
                  <a:txBody>
                    <a:bodyPr/>
                    <a:lstStyle/>
                    <a:p>
                      <a:pPr algn="l">
                        <a:defRPr sz="1800"/>
                      </a:pPr>
                      <a:r>
                        <a:rPr sz="2000" dirty="0"/>
                        <a:t>Secteur </a:t>
                      </a:r>
                      <a:r>
                        <a:rPr sz="2000" dirty="0" smtClean="0"/>
                        <a:t>d’activité</a:t>
                      </a:r>
                      <a:endParaRPr sz="2000" dirty="0"/>
                    </a:p>
                  </a:txBody>
                  <a:tcPr marL="45720" marR="45720" horzOverflow="overflow"/>
                </a:tc>
                <a:tc>
                  <a:txBody>
                    <a:bodyPr/>
                    <a:lstStyle/>
                    <a:p>
                      <a:pPr algn="l">
                        <a:defRPr sz="1800" b="0">
                          <a:solidFill>
                            <a:srgbClr val="000000"/>
                          </a:solidFill>
                        </a:defRPr>
                      </a:pPr>
                      <a:r>
                        <a:rPr sz="2000" b="1">
                          <a:solidFill>
                            <a:srgbClr val="FFFFFF"/>
                          </a:solidFill>
                        </a:rPr>
                        <a:t>nombre</a:t>
                      </a:r>
                    </a:p>
                  </a:txBody>
                  <a:tcPr marL="45720" marR="45720" horzOverflow="overflow"/>
                </a:tc>
              </a:tr>
              <a:tr h="370840">
                <a:tc>
                  <a:txBody>
                    <a:bodyPr/>
                    <a:lstStyle/>
                    <a:p>
                      <a:pPr algn="l">
                        <a:defRPr sz="1800"/>
                      </a:pPr>
                      <a:r>
                        <a:rPr sz="1800"/>
                        <a:t>Accompagnement à l’emploi</a:t>
                      </a:r>
                    </a:p>
                  </a:txBody>
                  <a:tcPr marL="45720" marR="45720" horzOverflow="overflow"/>
                </a:tc>
                <a:tc>
                  <a:txBody>
                    <a:bodyPr/>
                    <a:lstStyle/>
                    <a:p>
                      <a:pPr>
                        <a:defRPr sz="1800"/>
                      </a:pPr>
                      <a:r>
                        <a:rPr sz="1800"/>
                        <a:t>20</a:t>
                      </a:r>
                    </a:p>
                  </a:txBody>
                  <a:tcPr marL="45720" marR="45720" horzOverflow="overflow"/>
                </a:tc>
                <a:tc>
                  <a:txBody>
                    <a:bodyPr/>
                    <a:lstStyle/>
                    <a:p>
                      <a:pPr algn="l">
                        <a:defRPr sz="1800"/>
                      </a:pPr>
                      <a:r>
                        <a:rPr sz="1800"/>
                        <a:t>Hébergement social et médico-social</a:t>
                      </a:r>
                    </a:p>
                  </a:txBody>
                  <a:tcPr marL="45720" marR="45720" horzOverflow="overflow"/>
                </a:tc>
                <a:tc>
                  <a:txBody>
                    <a:bodyPr/>
                    <a:lstStyle/>
                    <a:p>
                      <a:pPr>
                        <a:defRPr sz="1800"/>
                      </a:pPr>
                      <a:r>
                        <a:rPr sz="1800"/>
                        <a:t>68</a:t>
                      </a:r>
                    </a:p>
                  </a:txBody>
                  <a:tcPr marL="45720" marR="45720" horzOverflow="overflow"/>
                </a:tc>
              </a:tr>
              <a:tr h="370840">
                <a:tc>
                  <a:txBody>
                    <a:bodyPr/>
                    <a:lstStyle/>
                    <a:p>
                      <a:pPr algn="l">
                        <a:defRPr sz="1800"/>
                      </a:pPr>
                      <a:r>
                        <a:rPr sz="1800"/>
                        <a:t>Accueil de jeunes enfants</a:t>
                      </a:r>
                    </a:p>
                  </a:txBody>
                  <a:tcPr marL="45720" marR="45720" horzOverflow="overflow"/>
                </a:tc>
                <a:tc>
                  <a:txBody>
                    <a:bodyPr/>
                    <a:lstStyle/>
                    <a:p>
                      <a:pPr>
                        <a:defRPr sz="1800"/>
                      </a:pPr>
                      <a:r>
                        <a:rPr sz="1800"/>
                        <a:t>18</a:t>
                      </a:r>
                    </a:p>
                  </a:txBody>
                  <a:tcPr marL="45720" marR="45720" horzOverflow="overflow"/>
                </a:tc>
                <a:tc>
                  <a:txBody>
                    <a:bodyPr/>
                    <a:lstStyle/>
                    <a:p>
                      <a:pPr algn="l">
                        <a:defRPr sz="1800"/>
                      </a:pPr>
                      <a:r>
                        <a:rPr sz="1800"/>
                        <a:t>Industrie</a:t>
                      </a:r>
                    </a:p>
                  </a:txBody>
                  <a:tcPr marL="45720" marR="45720" horzOverflow="overflow"/>
                </a:tc>
                <a:tc>
                  <a:txBody>
                    <a:bodyPr/>
                    <a:lstStyle/>
                    <a:p>
                      <a:pPr>
                        <a:defRPr sz="1800"/>
                      </a:pPr>
                      <a:r>
                        <a:rPr sz="1800"/>
                        <a:t>5</a:t>
                      </a:r>
                    </a:p>
                  </a:txBody>
                  <a:tcPr marL="45720" marR="45720" horzOverflow="overflow"/>
                </a:tc>
              </a:tr>
              <a:tr h="370840">
                <a:tc>
                  <a:txBody>
                    <a:bodyPr/>
                    <a:lstStyle/>
                    <a:p>
                      <a:pPr algn="l">
                        <a:defRPr sz="1800"/>
                      </a:pPr>
                      <a:r>
                        <a:rPr sz="1800"/>
                        <a:t>Accueil, accompagnement sans hébergement</a:t>
                      </a:r>
                    </a:p>
                  </a:txBody>
                  <a:tcPr marL="45720" marR="45720" horzOverflow="overflow"/>
                </a:tc>
                <a:tc>
                  <a:txBody>
                    <a:bodyPr/>
                    <a:lstStyle/>
                    <a:p>
                      <a:pPr>
                        <a:defRPr sz="1800"/>
                      </a:pPr>
                      <a:r>
                        <a:rPr sz="1800"/>
                        <a:t>94</a:t>
                      </a:r>
                    </a:p>
                  </a:txBody>
                  <a:tcPr marL="45720" marR="45720" horzOverflow="overflow"/>
                </a:tc>
                <a:tc>
                  <a:txBody>
                    <a:bodyPr/>
                    <a:lstStyle/>
                    <a:p>
                      <a:pPr algn="l">
                        <a:defRPr sz="1800"/>
                      </a:pPr>
                      <a:r>
                        <a:rPr sz="1800"/>
                        <a:t>Information, communication, TIC</a:t>
                      </a:r>
                    </a:p>
                  </a:txBody>
                  <a:tcPr marL="45720" marR="45720" horzOverflow="overflow"/>
                </a:tc>
                <a:tc>
                  <a:txBody>
                    <a:bodyPr/>
                    <a:lstStyle/>
                    <a:p>
                      <a:pPr>
                        <a:defRPr sz="1800"/>
                      </a:pPr>
                      <a:r>
                        <a:rPr sz="1800"/>
                        <a:t>5</a:t>
                      </a:r>
                    </a:p>
                  </a:txBody>
                  <a:tcPr marL="45720" marR="45720" horzOverflow="overflow"/>
                </a:tc>
              </a:tr>
              <a:tr h="370840">
                <a:tc>
                  <a:txBody>
                    <a:bodyPr/>
                    <a:lstStyle/>
                    <a:p>
                      <a:pPr algn="l">
                        <a:defRPr sz="1800"/>
                      </a:pPr>
                      <a:r>
                        <a:rPr sz="1800"/>
                        <a:t>Agriculture, sylviculture, pèche</a:t>
                      </a:r>
                    </a:p>
                  </a:txBody>
                  <a:tcPr marL="45720" marR="45720" horzOverflow="overflow"/>
                </a:tc>
                <a:tc>
                  <a:txBody>
                    <a:bodyPr/>
                    <a:lstStyle/>
                    <a:p>
                      <a:pPr>
                        <a:defRPr sz="1800"/>
                      </a:pPr>
                      <a:r>
                        <a:rPr sz="1800"/>
                        <a:t>9</a:t>
                      </a:r>
                    </a:p>
                  </a:txBody>
                  <a:tcPr marL="45720" marR="45720" horzOverflow="overflow"/>
                </a:tc>
                <a:tc>
                  <a:txBody>
                    <a:bodyPr/>
                    <a:lstStyle/>
                    <a:p>
                      <a:pPr algn="l">
                        <a:defRPr sz="1800"/>
                      </a:pPr>
                      <a:r>
                        <a:rPr sz="1800"/>
                        <a:t>Loisirs, animation, environnement</a:t>
                      </a:r>
                    </a:p>
                  </a:txBody>
                  <a:tcPr marL="45720" marR="45720" horzOverflow="overflow"/>
                </a:tc>
                <a:tc>
                  <a:txBody>
                    <a:bodyPr/>
                    <a:lstStyle/>
                    <a:p>
                      <a:pPr>
                        <a:defRPr sz="1800"/>
                      </a:pPr>
                      <a:r>
                        <a:rPr sz="1800"/>
                        <a:t>43</a:t>
                      </a:r>
                    </a:p>
                  </a:txBody>
                  <a:tcPr marL="45720" marR="45720" horzOverflow="overflow"/>
                </a:tc>
              </a:tr>
              <a:tr h="370840">
                <a:tc>
                  <a:txBody>
                    <a:bodyPr/>
                    <a:lstStyle/>
                    <a:p>
                      <a:pPr algn="l">
                        <a:defRPr sz="1800"/>
                      </a:pPr>
                      <a:r>
                        <a:rPr sz="1800"/>
                        <a:t>Associations non classées</a:t>
                      </a:r>
                    </a:p>
                  </a:txBody>
                  <a:tcPr marL="45720" marR="45720" horzOverflow="overflow"/>
                </a:tc>
                <a:tc>
                  <a:txBody>
                    <a:bodyPr/>
                    <a:lstStyle/>
                    <a:p>
                      <a:pPr>
                        <a:defRPr sz="1800"/>
                      </a:pPr>
                      <a:r>
                        <a:rPr sz="1800"/>
                        <a:t>297</a:t>
                      </a:r>
                    </a:p>
                  </a:txBody>
                  <a:tcPr marL="45720" marR="45720" horzOverflow="overflow"/>
                </a:tc>
                <a:tc>
                  <a:txBody>
                    <a:bodyPr/>
                    <a:lstStyle/>
                    <a:p>
                      <a:pPr algn="l">
                        <a:defRPr sz="1800"/>
                      </a:pPr>
                      <a:r>
                        <a:rPr sz="1800"/>
                        <a:t>Réparation, recyclage, réemploi</a:t>
                      </a:r>
                    </a:p>
                  </a:txBody>
                  <a:tcPr marL="45720" marR="45720" horzOverflow="overflow"/>
                </a:tc>
                <a:tc>
                  <a:txBody>
                    <a:bodyPr/>
                    <a:lstStyle/>
                    <a:p>
                      <a:pPr>
                        <a:defRPr sz="1800"/>
                      </a:pPr>
                      <a:r>
                        <a:rPr sz="1800"/>
                        <a:t>2</a:t>
                      </a:r>
                    </a:p>
                  </a:txBody>
                  <a:tcPr marL="45720" marR="45720" horzOverflow="overflow"/>
                </a:tc>
              </a:tr>
              <a:tr h="370840">
                <a:tc>
                  <a:txBody>
                    <a:bodyPr/>
                    <a:lstStyle/>
                    <a:p>
                      <a:pPr algn="l">
                        <a:defRPr sz="1800"/>
                      </a:pPr>
                      <a:r>
                        <a:rPr sz="1800"/>
                        <a:t>Assurance</a:t>
                      </a:r>
                    </a:p>
                  </a:txBody>
                  <a:tcPr marL="45720" marR="45720" horzOverflow="overflow"/>
                </a:tc>
                <a:tc>
                  <a:txBody>
                    <a:bodyPr/>
                    <a:lstStyle/>
                    <a:p>
                      <a:pPr>
                        <a:defRPr sz="1800"/>
                      </a:pPr>
                      <a:r>
                        <a:rPr sz="1800"/>
                        <a:t>65</a:t>
                      </a:r>
                    </a:p>
                  </a:txBody>
                  <a:tcPr marL="45720" marR="45720" horzOverflow="overflow"/>
                </a:tc>
                <a:tc>
                  <a:txBody>
                    <a:bodyPr/>
                    <a:lstStyle/>
                    <a:p>
                      <a:pPr algn="l">
                        <a:defRPr sz="1800"/>
                      </a:pPr>
                      <a:r>
                        <a:rPr sz="1800"/>
                        <a:t>Restauration</a:t>
                      </a:r>
                    </a:p>
                  </a:txBody>
                  <a:tcPr marL="45720" marR="45720" horzOverflow="overflow"/>
                </a:tc>
                <a:tc>
                  <a:txBody>
                    <a:bodyPr/>
                    <a:lstStyle/>
                    <a:p>
                      <a:pPr>
                        <a:defRPr sz="1800"/>
                      </a:pPr>
                      <a:r>
                        <a:rPr sz="1800"/>
                        <a:t>13</a:t>
                      </a:r>
                    </a:p>
                  </a:txBody>
                  <a:tcPr marL="45720" marR="45720" horzOverflow="overflow"/>
                </a:tc>
              </a:tr>
              <a:tr h="370840">
                <a:tc>
                  <a:txBody>
                    <a:bodyPr/>
                    <a:lstStyle/>
                    <a:p>
                      <a:pPr algn="l">
                        <a:defRPr sz="1600"/>
                      </a:pPr>
                      <a:r>
                        <a:rPr sz="1800"/>
                        <a:t>Autres </a:t>
                      </a:r>
                      <a:r>
                        <a:rPr sz="1400"/>
                        <a:t>(design, gestion, tourisme, alimentaire, ingénierie, loisirs)</a:t>
                      </a:r>
                    </a:p>
                  </a:txBody>
                  <a:tcPr marL="45720" marR="45720" horzOverflow="overflow"/>
                </a:tc>
                <a:tc>
                  <a:txBody>
                    <a:bodyPr/>
                    <a:lstStyle/>
                    <a:p>
                      <a:pPr>
                        <a:defRPr sz="1800"/>
                      </a:pPr>
                      <a:r>
                        <a:rPr sz="1800"/>
                        <a:t>19</a:t>
                      </a:r>
                    </a:p>
                  </a:txBody>
                  <a:tcPr marL="45720" marR="45720" horzOverflow="overflow"/>
                </a:tc>
                <a:tc>
                  <a:txBody>
                    <a:bodyPr/>
                    <a:lstStyle/>
                    <a:p>
                      <a:pPr algn="l">
                        <a:defRPr sz="1800"/>
                      </a:pPr>
                      <a:r>
                        <a:rPr sz="1800"/>
                        <a:t>Santé</a:t>
                      </a:r>
                    </a:p>
                  </a:txBody>
                  <a:tcPr marL="45720" marR="45720" horzOverflow="overflow"/>
                </a:tc>
                <a:tc>
                  <a:txBody>
                    <a:bodyPr/>
                    <a:lstStyle/>
                    <a:p>
                      <a:pPr>
                        <a:defRPr sz="1800"/>
                      </a:pPr>
                      <a:r>
                        <a:rPr sz="1800"/>
                        <a:t>17</a:t>
                      </a:r>
                    </a:p>
                  </a:txBody>
                  <a:tcPr marL="45720" marR="45720" horzOverflow="overflow"/>
                </a:tc>
              </a:tr>
              <a:tr h="370840">
                <a:tc>
                  <a:txBody>
                    <a:bodyPr/>
                    <a:lstStyle/>
                    <a:p>
                      <a:pPr algn="l">
                        <a:defRPr sz="1800"/>
                      </a:pPr>
                      <a:r>
                        <a:rPr sz="1800"/>
                        <a:t>Banque, finance solidaire</a:t>
                      </a:r>
                    </a:p>
                  </a:txBody>
                  <a:tcPr marL="45720" marR="45720" horzOverflow="overflow"/>
                </a:tc>
                <a:tc>
                  <a:txBody>
                    <a:bodyPr/>
                    <a:lstStyle/>
                    <a:p>
                      <a:pPr>
                        <a:defRPr sz="1800"/>
                      </a:pPr>
                      <a:r>
                        <a:rPr sz="1800"/>
                        <a:t>134</a:t>
                      </a:r>
                    </a:p>
                  </a:txBody>
                  <a:tcPr marL="45720" marR="45720" horzOverflow="overflow"/>
                </a:tc>
                <a:tc>
                  <a:txBody>
                    <a:bodyPr/>
                    <a:lstStyle/>
                    <a:p>
                      <a:pPr algn="l">
                        <a:defRPr sz="1800"/>
                      </a:pPr>
                      <a:r>
                        <a:rPr sz="1800"/>
                        <a:t>Services à la personne</a:t>
                      </a:r>
                    </a:p>
                  </a:txBody>
                  <a:tcPr marL="45720" marR="45720" horzOverflow="overflow"/>
                </a:tc>
                <a:tc>
                  <a:txBody>
                    <a:bodyPr/>
                    <a:lstStyle/>
                    <a:p>
                      <a:pPr>
                        <a:defRPr sz="1800"/>
                      </a:pPr>
                      <a:r>
                        <a:rPr sz="1800"/>
                        <a:t>26</a:t>
                      </a:r>
                    </a:p>
                  </a:txBody>
                  <a:tcPr marL="45720" marR="45720" horzOverflow="overflow"/>
                </a:tc>
              </a:tr>
              <a:tr h="370840">
                <a:tc>
                  <a:txBody>
                    <a:bodyPr/>
                    <a:lstStyle/>
                    <a:p>
                      <a:pPr algn="l">
                        <a:defRPr sz="1800"/>
                      </a:pPr>
                      <a:r>
                        <a:rPr sz="1800"/>
                        <a:t>Commerce, commerce équitable</a:t>
                      </a:r>
                    </a:p>
                  </a:txBody>
                  <a:tcPr marL="45720" marR="45720" horzOverflow="overflow"/>
                </a:tc>
                <a:tc>
                  <a:txBody>
                    <a:bodyPr/>
                    <a:lstStyle/>
                    <a:p>
                      <a:pPr>
                        <a:defRPr sz="1800"/>
                      </a:pPr>
                      <a:r>
                        <a:rPr sz="1800"/>
                        <a:t>22</a:t>
                      </a:r>
                    </a:p>
                  </a:txBody>
                  <a:tcPr marL="45720" marR="45720" horzOverflow="overflow"/>
                </a:tc>
                <a:tc>
                  <a:txBody>
                    <a:bodyPr/>
                    <a:lstStyle/>
                    <a:p>
                      <a:pPr algn="l">
                        <a:defRPr sz="1800"/>
                      </a:pPr>
                      <a:r>
                        <a:rPr sz="1800"/>
                        <a:t>Services aux entreprises</a:t>
                      </a:r>
                    </a:p>
                  </a:txBody>
                  <a:tcPr marL="45720" marR="45720" horzOverflow="overflow"/>
                </a:tc>
                <a:tc>
                  <a:txBody>
                    <a:bodyPr/>
                    <a:lstStyle/>
                    <a:p>
                      <a:pPr>
                        <a:defRPr sz="1800"/>
                      </a:pPr>
                      <a:r>
                        <a:rPr sz="1800"/>
                        <a:t>129</a:t>
                      </a:r>
                    </a:p>
                  </a:txBody>
                  <a:tcPr marL="45720" marR="45720" horzOverflow="overflow"/>
                </a:tc>
              </a:tr>
              <a:tr h="370840">
                <a:tc>
                  <a:txBody>
                    <a:bodyPr/>
                    <a:lstStyle/>
                    <a:p>
                      <a:pPr algn="l">
                        <a:defRPr sz="1800"/>
                      </a:pPr>
                      <a:r>
                        <a:rPr sz="1800"/>
                        <a:t>Culture</a:t>
                      </a:r>
                    </a:p>
                  </a:txBody>
                  <a:tcPr marL="45720" marR="45720" horzOverflow="overflow"/>
                </a:tc>
                <a:tc>
                  <a:txBody>
                    <a:bodyPr/>
                    <a:lstStyle/>
                    <a:p>
                      <a:pPr>
                        <a:defRPr sz="1800"/>
                      </a:pPr>
                      <a:r>
                        <a:rPr sz="1800"/>
                        <a:t>129</a:t>
                      </a:r>
                    </a:p>
                  </a:txBody>
                  <a:tcPr marL="45720" marR="45720" horzOverflow="overflow"/>
                </a:tc>
                <a:tc>
                  <a:txBody>
                    <a:bodyPr/>
                    <a:lstStyle/>
                    <a:p>
                      <a:pPr algn="l">
                        <a:defRPr sz="1800"/>
                      </a:pPr>
                      <a:r>
                        <a:rPr sz="1800"/>
                        <a:t>Sport</a:t>
                      </a:r>
                    </a:p>
                  </a:txBody>
                  <a:tcPr marL="45720" marR="45720" horzOverflow="overflow"/>
                </a:tc>
                <a:tc>
                  <a:txBody>
                    <a:bodyPr/>
                    <a:lstStyle/>
                    <a:p>
                      <a:pPr>
                        <a:defRPr sz="1800"/>
                      </a:pPr>
                      <a:r>
                        <a:rPr sz="1800"/>
                        <a:t>217</a:t>
                      </a:r>
                    </a:p>
                  </a:txBody>
                  <a:tcPr marL="45720" marR="45720" horzOverflow="overflow"/>
                </a:tc>
              </a:tr>
              <a:tr h="370840">
                <a:tc>
                  <a:txBody>
                    <a:bodyPr/>
                    <a:lstStyle/>
                    <a:p>
                      <a:pPr algn="l">
                        <a:defRPr sz="1800"/>
                      </a:pPr>
                      <a:r>
                        <a:rPr sz="1800"/>
                        <a:t>Enseignement, formation</a:t>
                      </a:r>
                    </a:p>
                  </a:txBody>
                  <a:tcPr marL="45720" marR="45720" horzOverflow="overflow"/>
                </a:tc>
                <a:tc>
                  <a:txBody>
                    <a:bodyPr/>
                    <a:lstStyle/>
                    <a:p>
                      <a:pPr>
                        <a:defRPr sz="1800"/>
                      </a:pPr>
                      <a:r>
                        <a:rPr sz="1800"/>
                        <a:t>73</a:t>
                      </a:r>
                    </a:p>
                  </a:txBody>
                  <a:tcPr marL="45720" marR="45720" horzOverflow="overflow"/>
                </a:tc>
                <a:tc>
                  <a:txBody>
                    <a:bodyPr/>
                    <a:lstStyle/>
                    <a:p>
                      <a:pPr algn="l">
                        <a:defRPr sz="1800"/>
                      </a:pPr>
                      <a:r>
                        <a:rPr sz="1800"/>
                        <a:t>Tourisme, hébergement</a:t>
                      </a:r>
                    </a:p>
                  </a:txBody>
                  <a:tcPr marL="45720" marR="45720" horzOverflow="overflow"/>
                </a:tc>
                <a:tc>
                  <a:txBody>
                    <a:bodyPr/>
                    <a:lstStyle/>
                    <a:p>
                      <a:pPr>
                        <a:defRPr sz="1800"/>
                      </a:pPr>
                      <a:r>
                        <a:rPr sz="1800" dirty="0"/>
                        <a:t>24</a:t>
                      </a:r>
                    </a:p>
                  </a:txBody>
                  <a:tcPr marL="45720" marR="45720" horzOverflow="overflow"/>
                </a:tc>
              </a:tr>
            </a:tbl>
          </a:graphicData>
        </a:graphic>
      </p:graphicFrame>
      <p:sp>
        <p:nvSpPr>
          <p:cNvPr id="188" name="Shape 188"/>
          <p:cNvSpPr>
            <a:spLocks noGrp="1"/>
          </p:cNvSpPr>
          <p:nvPr>
            <p:ph type="title"/>
          </p:nvPr>
        </p:nvSpPr>
        <p:spPr>
          <a:xfrm>
            <a:off x="115103" y="155995"/>
            <a:ext cx="8913795" cy="815444"/>
          </a:xfrm>
          <a:prstGeom prst="rect">
            <a:avLst/>
          </a:prstGeom>
        </p:spPr>
        <p:txBody>
          <a:bodyPr>
            <a:normAutofit fontScale="90000"/>
          </a:bodyPr>
          <a:lstStyle/>
          <a:p>
            <a:pPr defTabSz="448055">
              <a:defRPr sz="2600" b="1"/>
            </a:pPr>
            <a:r>
              <a:rPr sz="2800" dirty="0">
                <a:solidFill>
                  <a:srgbClr val="000000"/>
                </a:solidFill>
              </a:rPr>
              <a:t>Les secteurs d’activités des établissements dans l’Allier</a:t>
            </a:r>
            <a:br>
              <a:rPr sz="2800" dirty="0">
                <a:solidFill>
                  <a:srgbClr val="000000"/>
                </a:solidFill>
              </a:rPr>
            </a:br>
            <a:r>
              <a:rPr sz="2000" b="0" dirty="0">
                <a:solidFill>
                  <a:srgbClr val="000000"/>
                </a:solidFill>
              </a:rPr>
              <a:t>(source : site CRESS Auvergne – Rhône-Alpes : « liste des entreprises de l’ESS »)</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0" name="image8.png"/>
          <p:cNvPicPr>
            <a:picLocks noChangeAspect="1"/>
          </p:cNvPicPr>
          <p:nvPr/>
        </p:nvPicPr>
        <p:blipFill>
          <a:blip r:embed="rId2">
            <a:extLst/>
          </a:blip>
          <a:stretch>
            <a:fillRect/>
          </a:stretch>
        </p:blipFill>
        <p:spPr>
          <a:xfrm>
            <a:off x="715321" y="1153423"/>
            <a:ext cx="7680830" cy="5468102"/>
          </a:xfrm>
          <a:prstGeom prst="rect">
            <a:avLst/>
          </a:prstGeom>
          <a:ln w="12700">
            <a:miter lim="400000"/>
          </a:ln>
        </p:spPr>
      </p:pic>
      <p:sp>
        <p:nvSpPr>
          <p:cNvPr id="191" name="Shape 191"/>
          <p:cNvSpPr/>
          <p:nvPr/>
        </p:nvSpPr>
        <p:spPr>
          <a:xfrm>
            <a:off x="58392" y="116795"/>
            <a:ext cx="9007141" cy="77723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algn="ctr">
              <a:defRPr sz="2800" b="1"/>
            </a:pPr>
            <a:r>
              <a:rPr dirty="0"/>
              <a:t>Répartition des entreprises de l’ESS dans l’Allier</a:t>
            </a:r>
          </a:p>
          <a:p>
            <a:pPr algn="ctr">
              <a:defRPr sz="1900"/>
            </a:pPr>
            <a:r>
              <a:rPr dirty="0"/>
              <a:t>(source : site CRESS Auvergne – Rhône-Alpes : « liste des entreprises de l’ESS »)</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 name="Shape 193"/>
          <p:cNvSpPr>
            <a:spLocks noGrp="1"/>
          </p:cNvSpPr>
          <p:nvPr>
            <p:ph type="title"/>
          </p:nvPr>
        </p:nvSpPr>
        <p:spPr>
          <a:xfrm>
            <a:off x="457200" y="407503"/>
            <a:ext cx="8229600" cy="459986"/>
          </a:xfrm>
          <a:prstGeom prst="rect">
            <a:avLst/>
          </a:prstGeom>
        </p:spPr>
        <p:txBody>
          <a:bodyPr>
            <a:noAutofit/>
          </a:bodyPr>
          <a:lstStyle>
            <a:lvl1pPr defTabSz="390630">
              <a:defRPr sz="2492" b="1"/>
            </a:lvl1pPr>
          </a:lstStyle>
          <a:p>
            <a:r>
              <a:rPr sz="2800" dirty="0">
                <a:solidFill>
                  <a:srgbClr val="000000"/>
                </a:solidFill>
              </a:rPr>
              <a:t>L'organisation de l'ESS</a:t>
            </a:r>
          </a:p>
        </p:txBody>
      </p:sp>
      <p:sp>
        <p:nvSpPr>
          <p:cNvPr id="194" name="Shape 194"/>
          <p:cNvSpPr/>
          <p:nvPr/>
        </p:nvSpPr>
        <p:spPr>
          <a:xfrm>
            <a:off x="288333" y="1435885"/>
            <a:ext cx="8597670" cy="4590996"/>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a:defRPr sz="2400" b="1" i="1">
                <a:uFill>
                  <a:solidFill>
                    <a:srgbClr val="000000"/>
                  </a:solidFill>
                </a:uFill>
              </a:defRPr>
            </a:pPr>
            <a:r>
              <a:rPr dirty="0"/>
              <a:t>Les relations avec les services de l’Etat</a:t>
            </a:r>
            <a:endParaRPr sz="2000" dirty="0"/>
          </a:p>
          <a:p>
            <a:pPr marL="200526" indent="-200526" algn="just" defTabSz="449580">
              <a:lnSpc>
                <a:spcPts val="3600"/>
              </a:lnSpc>
              <a:buSzPct val="100000"/>
              <a:buChar char="•"/>
              <a:defRPr sz="2000" b="1">
                <a:uFill>
                  <a:solidFill>
                    <a:srgbClr val="000000"/>
                  </a:solidFill>
                </a:uFill>
              </a:defRPr>
            </a:pPr>
            <a:r>
              <a:rPr dirty="0">
                <a:solidFill>
                  <a:srgbClr val="000090"/>
                </a:solidFill>
              </a:rPr>
              <a:t>Une Secrétaire d'Etat </a:t>
            </a:r>
            <a:r>
              <a:rPr b="0" dirty="0"/>
              <a:t>chargée du commerce, de l'artisanat, de la consommation et de l'Economie sociale et solidaire</a:t>
            </a:r>
          </a:p>
          <a:p>
            <a:pPr marL="200526" indent="-200526" algn="just" defTabSz="449580">
              <a:lnSpc>
                <a:spcPts val="3600"/>
              </a:lnSpc>
              <a:buSzPct val="100000"/>
              <a:buChar char="•"/>
              <a:defRPr sz="2000" b="1">
                <a:uFill>
                  <a:solidFill>
                    <a:srgbClr val="000000"/>
                  </a:solidFill>
                </a:uFill>
              </a:defRPr>
            </a:pPr>
            <a:r>
              <a:rPr dirty="0">
                <a:solidFill>
                  <a:srgbClr val="000090"/>
                </a:solidFill>
              </a:rPr>
              <a:t>Un Conseil Supérieur de l’Economie Sociale et Solidaire </a:t>
            </a:r>
            <a:r>
              <a:rPr b="0" dirty="0"/>
              <a:t>(CSESS).</a:t>
            </a:r>
          </a:p>
          <a:p>
            <a:pPr algn="just" defTabSz="449580">
              <a:lnSpc>
                <a:spcPts val="3600"/>
              </a:lnSpc>
              <a:defRPr sz="2000" b="1" i="1">
                <a:uFill>
                  <a:solidFill>
                    <a:srgbClr val="000000"/>
                  </a:solidFill>
                </a:uFill>
              </a:defRPr>
            </a:pPr>
            <a:endParaRPr b="0" dirty="0"/>
          </a:p>
          <a:p>
            <a:pPr algn="just" defTabSz="449580">
              <a:lnSpc>
                <a:spcPts val="3600"/>
              </a:lnSpc>
              <a:defRPr sz="2400" b="1" i="1">
                <a:uFill>
                  <a:solidFill>
                    <a:srgbClr val="000000"/>
                  </a:solidFill>
                </a:uFill>
              </a:defRPr>
            </a:pPr>
            <a:r>
              <a:rPr dirty="0"/>
              <a:t>Les </a:t>
            </a:r>
            <a:r>
              <a:rPr dirty="0" smtClean="0"/>
              <a:t>syndicats</a:t>
            </a:r>
            <a:r>
              <a:rPr lang="fr-FR" dirty="0" smtClean="0"/>
              <a:t> d’employeurs</a:t>
            </a:r>
            <a:endParaRPr sz="2000" dirty="0"/>
          </a:p>
          <a:p>
            <a:pPr marL="200526" indent="-200526" algn="just" defTabSz="449580">
              <a:lnSpc>
                <a:spcPts val="3600"/>
              </a:lnSpc>
              <a:buSzPct val="100000"/>
              <a:buChar char="•"/>
              <a:defRPr sz="2000" b="1">
                <a:uFill>
                  <a:solidFill>
                    <a:srgbClr val="000000"/>
                  </a:solidFill>
                </a:uFill>
              </a:defRPr>
            </a:pPr>
            <a:r>
              <a:rPr dirty="0">
                <a:solidFill>
                  <a:srgbClr val="000090"/>
                </a:solidFill>
              </a:rPr>
              <a:t>UDES</a:t>
            </a:r>
            <a:r>
              <a:rPr b="0" dirty="0">
                <a:solidFill>
                  <a:srgbClr val="000090"/>
                </a:solidFill>
              </a:rPr>
              <a:t> </a:t>
            </a:r>
            <a:r>
              <a:rPr b="0" dirty="0"/>
              <a:t>(23 syndicats d'employeurs, 15 branches professionnelles)</a:t>
            </a:r>
          </a:p>
          <a:p>
            <a:pPr marL="200526" indent="-200526" algn="just" defTabSz="449580">
              <a:lnSpc>
                <a:spcPts val="3600"/>
              </a:lnSpc>
              <a:buSzPct val="100000"/>
              <a:buChar char="•"/>
              <a:defRPr sz="2000" b="1">
                <a:uFill>
                  <a:solidFill>
                    <a:srgbClr val="000000"/>
                  </a:solidFill>
                </a:uFill>
              </a:defRPr>
            </a:pPr>
            <a:r>
              <a:rPr dirty="0">
                <a:solidFill>
                  <a:srgbClr val="000090"/>
                </a:solidFill>
              </a:rPr>
              <a:t>UNIFED</a:t>
            </a:r>
            <a:r>
              <a:rPr b="0" dirty="0">
                <a:solidFill>
                  <a:srgbClr val="000090"/>
                </a:solidFill>
              </a:rPr>
              <a:t> </a:t>
            </a:r>
            <a:r>
              <a:rPr b="0" dirty="0"/>
              <a:t>(FEHAP, UNICANCER + (double appartenance UDES et UNIFED : SYNEAS, FEGAPEI et Croix Rouge Française)</a:t>
            </a:r>
          </a:p>
          <a:p>
            <a:pPr marL="200526" indent="-200526" algn="just" defTabSz="449580">
              <a:lnSpc>
                <a:spcPts val="3600"/>
              </a:lnSpc>
              <a:buSzPct val="100000"/>
              <a:buChar char="•"/>
              <a:defRPr sz="2000" b="1">
                <a:uFill>
                  <a:solidFill>
                    <a:srgbClr val="000000"/>
                  </a:solidFill>
                </a:uFill>
              </a:defRPr>
            </a:pPr>
            <a:r>
              <a:rPr dirty="0">
                <a:solidFill>
                  <a:srgbClr val="000090"/>
                </a:solidFill>
              </a:rPr>
              <a:t>GOEES</a:t>
            </a:r>
            <a:r>
              <a:rPr b="0" dirty="0">
                <a:solidFill>
                  <a:srgbClr val="000090"/>
                </a:solidFill>
              </a:rPr>
              <a:t> </a:t>
            </a:r>
            <a:r>
              <a:rPr b="0" dirty="0"/>
              <a:t>(particulièrement les employeurs des comités d'entreprises)</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 name="Shape 196"/>
          <p:cNvSpPr/>
          <p:nvPr/>
        </p:nvSpPr>
        <p:spPr>
          <a:xfrm>
            <a:off x="198458" y="709726"/>
            <a:ext cx="8732200" cy="599693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algn="just" defTabSz="449580">
              <a:defRPr sz="2400" b="1" i="1">
                <a:uFill>
                  <a:solidFill>
                    <a:srgbClr val="000000"/>
                  </a:solidFill>
                </a:uFill>
              </a:defRPr>
            </a:pPr>
            <a:r>
              <a:rPr dirty="0"/>
              <a:t>Les réseaux</a:t>
            </a:r>
            <a:endParaRPr u="sng" dirty="0"/>
          </a:p>
          <a:p>
            <a:pPr algn="just" defTabSz="449580">
              <a:defRPr sz="2000" u="sng">
                <a:uFill>
                  <a:solidFill>
                    <a:srgbClr val="000000"/>
                  </a:solidFill>
                </a:uFill>
              </a:defRPr>
            </a:pPr>
            <a:r>
              <a:rPr dirty="0"/>
              <a:t>Représentation nationale</a:t>
            </a:r>
          </a:p>
          <a:p>
            <a:pPr algn="just" defTabSz="449580">
              <a:defRPr sz="2000">
                <a:uFill>
                  <a:solidFill>
                    <a:srgbClr val="000000"/>
                  </a:solidFill>
                </a:uFill>
              </a:defRPr>
            </a:pPr>
            <a:r>
              <a:rPr lang="fr-FR" dirty="0" smtClean="0"/>
              <a:t>Des entreprises regroupées par « familles » au sein du </a:t>
            </a:r>
            <a:r>
              <a:rPr dirty="0" smtClean="0"/>
              <a:t>Conseil </a:t>
            </a:r>
            <a:r>
              <a:rPr dirty="0"/>
              <a:t>des Entreprises, employeurs et groupements de l'Economie Sociale (CEGES) avant la loi relative à l’ESS </a:t>
            </a:r>
            <a:r>
              <a:rPr lang="fr-FR" dirty="0" smtClean="0"/>
              <a:t>puis </a:t>
            </a:r>
            <a:r>
              <a:rPr dirty="0" smtClean="0"/>
              <a:t>au </a:t>
            </a:r>
            <a:r>
              <a:rPr dirty="0"/>
              <a:t>sein de la </a:t>
            </a:r>
            <a:r>
              <a:rPr b="1" dirty="0">
                <a:solidFill>
                  <a:srgbClr val="000090"/>
                </a:solidFill>
              </a:rPr>
              <a:t>Chambre Française de l'ESS (ESS France</a:t>
            </a:r>
            <a:r>
              <a:rPr dirty="0">
                <a:solidFill>
                  <a:srgbClr val="000090"/>
                </a:solidFill>
              </a:rPr>
              <a:t>)</a:t>
            </a:r>
            <a:r>
              <a:rPr dirty="0"/>
              <a:t>, créée suite à la loi. </a:t>
            </a:r>
          </a:p>
          <a:p>
            <a:pPr algn="just" defTabSz="449580">
              <a:defRPr sz="2000">
                <a:uFill>
                  <a:solidFill>
                    <a:srgbClr val="000000"/>
                  </a:solidFill>
                </a:uFill>
              </a:defRPr>
            </a:pPr>
            <a:endParaRPr dirty="0"/>
          </a:p>
          <a:p>
            <a:pPr algn="just" defTabSz="449580">
              <a:defRPr sz="2000" u="sng">
                <a:uFill>
                  <a:solidFill>
                    <a:srgbClr val="000000"/>
                  </a:solidFill>
                </a:uFill>
              </a:defRPr>
            </a:pPr>
            <a:r>
              <a:rPr dirty="0"/>
              <a:t>Représentation régionale</a:t>
            </a:r>
          </a:p>
          <a:p>
            <a:pPr algn="just" defTabSz="449580">
              <a:defRPr sz="2000" b="1">
                <a:uFill>
                  <a:solidFill>
                    <a:srgbClr val="000000"/>
                  </a:solidFill>
                </a:uFill>
              </a:defRPr>
            </a:pPr>
            <a:r>
              <a:rPr dirty="0">
                <a:solidFill>
                  <a:srgbClr val="000090"/>
                </a:solidFill>
              </a:rPr>
              <a:t>17 Chambres Régionales de l’Economie Sociale et Solidaire</a:t>
            </a:r>
            <a:r>
              <a:rPr dirty="0"/>
              <a:t> </a:t>
            </a:r>
            <a:r>
              <a:rPr b="0" dirty="0"/>
              <a:t>(13 métropolitaines et 4 ultramarines, pas de statut consulaire). Des missions :</a:t>
            </a:r>
          </a:p>
          <a:p>
            <a:pPr indent="228600" algn="just" defTabSz="449580">
              <a:defRPr sz="2000" b="1">
                <a:solidFill>
                  <a:srgbClr val="800000"/>
                </a:solidFill>
                <a:uFill>
                  <a:solidFill>
                    <a:srgbClr val="000000"/>
                  </a:solidFill>
                </a:uFill>
              </a:defRPr>
            </a:pPr>
            <a:r>
              <a:rPr dirty="0"/>
              <a:t>Représentation auprès des pouvoirs publics</a:t>
            </a:r>
            <a:r>
              <a:rPr b="0" dirty="0"/>
              <a:t> </a:t>
            </a:r>
            <a:r>
              <a:rPr b="0" dirty="0">
                <a:solidFill>
                  <a:srgbClr val="000000"/>
                </a:solidFill>
              </a:rPr>
              <a:t>/ </a:t>
            </a:r>
            <a:r>
              <a:rPr dirty="0">
                <a:solidFill>
                  <a:srgbClr val="000090"/>
                </a:solidFill>
              </a:rPr>
              <a:t>L’appui à la création, au développement et au maintien des entreprise</a:t>
            </a:r>
            <a:r>
              <a:rPr dirty="0">
                <a:solidFill>
                  <a:srgbClr val="3366FF"/>
                </a:solidFill>
              </a:rPr>
              <a:t>s</a:t>
            </a:r>
            <a:r>
              <a:rPr dirty="0">
                <a:solidFill>
                  <a:srgbClr val="000000"/>
                </a:solidFill>
              </a:rPr>
              <a:t> / </a:t>
            </a:r>
            <a:r>
              <a:rPr dirty="0"/>
              <a:t>L’appui à la formation </a:t>
            </a:r>
            <a:r>
              <a:rPr dirty="0">
                <a:solidFill>
                  <a:srgbClr val="000000"/>
                </a:solidFill>
              </a:rPr>
              <a:t>/ </a:t>
            </a:r>
            <a:r>
              <a:rPr dirty="0">
                <a:solidFill>
                  <a:srgbClr val="000090"/>
                </a:solidFill>
              </a:rPr>
              <a:t>La contribution à la collecte des données ESS </a:t>
            </a:r>
            <a:r>
              <a:rPr dirty="0"/>
              <a:t>/ L’information des entreprises sur la dimension européenne de l’ESS</a:t>
            </a:r>
            <a:r>
              <a:rPr b="0" dirty="0">
                <a:solidFill>
                  <a:srgbClr val="000000"/>
                </a:solidFill>
              </a:rPr>
              <a:t> </a:t>
            </a:r>
            <a:r>
              <a:rPr b="0" dirty="0">
                <a:solidFill>
                  <a:srgbClr val="3366FF"/>
                </a:solidFill>
              </a:rPr>
              <a:t>/ </a:t>
            </a:r>
            <a:r>
              <a:rPr dirty="0">
                <a:solidFill>
                  <a:srgbClr val="000090"/>
                </a:solidFill>
              </a:rPr>
              <a:t>Dans les Outre-Mer, le développement et l’animation de la coopération internationale</a:t>
            </a:r>
            <a:r>
              <a:rPr b="0" dirty="0">
                <a:solidFill>
                  <a:srgbClr val="000090"/>
                </a:solidFill>
              </a:rPr>
              <a:t> </a:t>
            </a:r>
          </a:p>
          <a:p>
            <a:pPr algn="just" defTabSz="449580">
              <a:defRPr sz="2000">
                <a:uFill>
                  <a:solidFill>
                    <a:srgbClr val="000000"/>
                  </a:solidFill>
                </a:uFill>
              </a:defRPr>
            </a:pPr>
            <a:r>
              <a:rPr dirty="0"/>
              <a:t>Elles tiennent les listes des entreprises de l’ESS par région.</a:t>
            </a:r>
          </a:p>
          <a:p>
            <a:pPr algn="just" defTabSz="449580">
              <a:defRPr sz="2000">
                <a:uFill>
                  <a:solidFill>
                    <a:srgbClr val="000000"/>
                  </a:solidFill>
                </a:uFill>
              </a:defRPr>
            </a:pPr>
            <a:endParaRPr dirty="0"/>
          </a:p>
          <a:p>
            <a:pPr algn="just" defTabSz="449580">
              <a:defRPr sz="2000" u="sng">
                <a:uFill>
                  <a:solidFill>
                    <a:srgbClr val="000000"/>
                  </a:solidFill>
                </a:uFill>
              </a:defRPr>
            </a:pPr>
            <a:r>
              <a:rPr dirty="0"/>
              <a:t>Des structures proches</a:t>
            </a:r>
          </a:p>
          <a:p>
            <a:pPr algn="just" defTabSz="449580">
              <a:defRPr sz="2000" b="1">
                <a:uFill>
                  <a:solidFill>
                    <a:srgbClr val="000000"/>
                  </a:solidFill>
                </a:uFill>
              </a:defRPr>
            </a:pPr>
            <a:r>
              <a:rPr dirty="0">
                <a:solidFill>
                  <a:srgbClr val="000090"/>
                </a:solidFill>
              </a:rPr>
              <a:t>L’AVISE</a:t>
            </a:r>
          </a:p>
          <a:p>
            <a:pPr algn="just" defTabSz="449580">
              <a:defRPr sz="2000" b="1">
                <a:uFill>
                  <a:solidFill>
                    <a:srgbClr val="000000"/>
                  </a:solidFill>
                </a:uFill>
              </a:defRPr>
            </a:pPr>
            <a:r>
              <a:rPr dirty="0">
                <a:solidFill>
                  <a:srgbClr val="000090"/>
                </a:solidFill>
              </a:rPr>
              <a:t>LE LABO de l’ESS</a:t>
            </a:r>
            <a:r>
              <a:rPr b="0" dirty="0"/>
              <a:t>.</a:t>
            </a:r>
          </a:p>
        </p:txBody>
      </p:sp>
      <p:sp>
        <p:nvSpPr>
          <p:cNvPr id="197" name="Shape 197"/>
          <p:cNvSpPr>
            <a:spLocks noGrp="1"/>
          </p:cNvSpPr>
          <p:nvPr>
            <p:ph type="title"/>
          </p:nvPr>
        </p:nvSpPr>
        <p:spPr>
          <a:xfrm>
            <a:off x="457200" y="162379"/>
            <a:ext cx="8229600" cy="459986"/>
          </a:xfrm>
          <a:prstGeom prst="rect">
            <a:avLst/>
          </a:prstGeom>
        </p:spPr>
        <p:txBody>
          <a:bodyPr>
            <a:noAutofit/>
          </a:bodyPr>
          <a:lstStyle/>
          <a:p>
            <a:pPr defTabSz="390630">
              <a:defRPr sz="2492" b="1"/>
            </a:pPr>
            <a:r>
              <a:rPr sz="2800" dirty="0">
                <a:solidFill>
                  <a:srgbClr val="000000"/>
                </a:solidFill>
              </a:rPr>
              <a:t>L'organisation de l'ESS (suite)</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9301" y="860934"/>
            <a:ext cx="8491277" cy="5693866"/>
          </a:xfrm>
          <a:prstGeom prst="rect">
            <a:avLst/>
          </a:prstGeom>
        </p:spPr>
        <p:txBody>
          <a:bodyPr wrap="square">
            <a:spAutoFit/>
          </a:bodyPr>
          <a:lstStyle/>
          <a:p>
            <a:pPr marL="285750" lvl="1" indent="-285750" fontAlgn="base">
              <a:buFontTx/>
              <a:buChar char="-"/>
            </a:pPr>
            <a:r>
              <a:rPr lang="fr-FR" sz="2000" dirty="0" smtClean="0"/>
              <a:t>Entre </a:t>
            </a:r>
            <a:r>
              <a:rPr lang="fr-FR" sz="2000" dirty="0"/>
              <a:t>2000 et 2015, </a:t>
            </a:r>
            <a:r>
              <a:rPr lang="fr-FR" sz="2000" b="1" dirty="0">
                <a:solidFill>
                  <a:srgbClr val="000090"/>
                </a:solidFill>
              </a:rPr>
              <a:t>l’emploi dans l’ESS a crû de 26% contre 7% dans le reste de l’économie</a:t>
            </a:r>
            <a:r>
              <a:rPr lang="fr-FR" sz="2000" dirty="0">
                <a:solidFill>
                  <a:srgbClr val="000090"/>
                </a:solidFill>
              </a:rPr>
              <a:t> </a:t>
            </a:r>
            <a:r>
              <a:rPr lang="fr-FR" sz="2000" i="1" dirty="0"/>
              <a:t>(Recherches et </a:t>
            </a:r>
            <a:r>
              <a:rPr lang="fr-FR" sz="2000" i="1" dirty="0" smtClean="0"/>
              <a:t>solidarité </a:t>
            </a:r>
            <a:r>
              <a:rPr lang="fr-FR" sz="2000" i="1" dirty="0"/>
              <a:t>-</a:t>
            </a:r>
            <a:r>
              <a:rPr lang="fr-FR" sz="2000" i="1" dirty="0" smtClean="0"/>
              <a:t> juin 2016).</a:t>
            </a:r>
            <a:endParaRPr lang="fr-FR" sz="2000" dirty="0"/>
          </a:p>
          <a:p>
            <a:pPr marL="285750" lvl="1" indent="-285750" fontAlgn="base">
              <a:buFontTx/>
              <a:buChar char="-"/>
            </a:pPr>
            <a:r>
              <a:rPr lang="fr-FR" sz="2000" dirty="0" smtClean="0"/>
              <a:t>La </a:t>
            </a:r>
            <a:r>
              <a:rPr lang="fr-FR" sz="2000" dirty="0"/>
              <a:t>part des entrepreneurs sociaux qui envisagent de recruter </a:t>
            </a:r>
            <a:r>
              <a:rPr lang="fr-FR" sz="2000" dirty="0" smtClean="0"/>
              <a:t>est </a:t>
            </a:r>
            <a:r>
              <a:rPr lang="fr-FR" sz="2000" dirty="0"/>
              <a:t>passé de 72% en juillet 2012 à 93% en septembre 2016 (AVISE</a:t>
            </a:r>
            <a:r>
              <a:rPr lang="fr-FR" sz="2000" dirty="0" smtClean="0"/>
              <a:t>)</a:t>
            </a:r>
          </a:p>
          <a:p>
            <a:pPr marL="285750" lvl="1" indent="-285750" fontAlgn="base">
              <a:buFontTx/>
              <a:buChar char="-"/>
            </a:pPr>
            <a:r>
              <a:rPr lang="fr-FR" sz="2000" b="1" dirty="0" smtClean="0">
                <a:solidFill>
                  <a:srgbClr val="000090"/>
                </a:solidFill>
              </a:rPr>
              <a:t>714</a:t>
            </a:r>
            <a:r>
              <a:rPr lang="fr-FR" sz="2000" b="1" dirty="0">
                <a:solidFill>
                  <a:srgbClr val="000090"/>
                </a:solidFill>
              </a:rPr>
              <a:t> 000 départs à la retraite d’ici 2025  </a:t>
            </a:r>
            <a:r>
              <a:rPr lang="fr-FR" sz="2000" dirty="0"/>
              <a:t>et 112 000 en 2017 (étude </a:t>
            </a:r>
            <a:r>
              <a:rPr lang="fr-FR" sz="2000" dirty="0" smtClean="0"/>
              <a:t>CNCRES)</a:t>
            </a:r>
            <a:endParaRPr lang="fr-FR" sz="2000" dirty="0"/>
          </a:p>
          <a:p>
            <a:pPr lvl="1" fontAlgn="base"/>
            <a:endParaRPr lang="fr-FR" sz="2000" b="1" dirty="0" smtClean="0"/>
          </a:p>
          <a:p>
            <a:pPr lvl="1" fontAlgn="base"/>
            <a:r>
              <a:rPr lang="fr-FR" sz="2400" b="1" dirty="0"/>
              <a:t>U</a:t>
            </a:r>
            <a:r>
              <a:rPr lang="fr-FR" sz="2400" b="1" dirty="0" smtClean="0"/>
              <a:t>ne </a:t>
            </a:r>
            <a:r>
              <a:rPr lang="fr-FR" sz="2400" b="1" dirty="0"/>
              <a:t>économie de proximité, d’emplois non </a:t>
            </a:r>
            <a:r>
              <a:rPr lang="fr-FR" sz="2400" b="1" dirty="0" err="1"/>
              <a:t>délocalisables</a:t>
            </a:r>
            <a:endParaRPr lang="fr-FR" sz="2400" dirty="0"/>
          </a:p>
          <a:p>
            <a:pPr marL="285750" indent="-285750">
              <a:buFontTx/>
              <a:buChar char="-"/>
            </a:pPr>
            <a:r>
              <a:rPr lang="fr-FR" sz="2000" b="1" dirty="0" smtClean="0">
                <a:solidFill>
                  <a:srgbClr val="000090"/>
                </a:solidFill>
              </a:rPr>
              <a:t>La </a:t>
            </a:r>
            <a:r>
              <a:rPr lang="fr-FR" sz="2000" b="1" dirty="0">
                <a:solidFill>
                  <a:srgbClr val="000090"/>
                </a:solidFill>
              </a:rPr>
              <a:t>part de l’emploi salarié </a:t>
            </a:r>
            <a:r>
              <a:rPr lang="fr-FR" sz="2000" b="1" dirty="0" smtClean="0">
                <a:solidFill>
                  <a:srgbClr val="000090"/>
                </a:solidFill>
              </a:rPr>
              <a:t>de 13,9% </a:t>
            </a:r>
            <a:r>
              <a:rPr lang="fr-FR" sz="2000" b="1" dirty="0">
                <a:solidFill>
                  <a:srgbClr val="000090"/>
                </a:solidFill>
              </a:rPr>
              <a:t>en moyenne cache une forte disparité</a:t>
            </a:r>
            <a:r>
              <a:rPr lang="fr-FR" sz="2000" dirty="0"/>
              <a:t> : moins de 8 % en Ile de France, plus de 16 % en Bretagne, Poitou Charentes, Normandie, </a:t>
            </a:r>
            <a:r>
              <a:rPr lang="fr-FR" sz="2000" dirty="0" smtClean="0"/>
              <a:t>Limousin</a:t>
            </a:r>
          </a:p>
          <a:p>
            <a:pPr marL="285750" indent="-285750">
              <a:buFontTx/>
              <a:buChar char="-"/>
            </a:pPr>
            <a:r>
              <a:rPr lang="fr-FR" sz="2000" b="1" dirty="0" smtClean="0">
                <a:solidFill>
                  <a:srgbClr val="000090"/>
                </a:solidFill>
              </a:rPr>
              <a:t>2/3 des </a:t>
            </a:r>
            <a:r>
              <a:rPr lang="fr-FR" sz="2000" b="1" dirty="0">
                <a:solidFill>
                  <a:srgbClr val="000090"/>
                </a:solidFill>
              </a:rPr>
              <a:t>communes françaises comptent au moins une entreprise de </a:t>
            </a:r>
            <a:r>
              <a:rPr lang="fr-FR" sz="2000" b="1" dirty="0" smtClean="0">
                <a:solidFill>
                  <a:srgbClr val="000090"/>
                </a:solidFill>
              </a:rPr>
              <a:t>l’ESS</a:t>
            </a:r>
            <a:endParaRPr lang="fr-FR" sz="2000" dirty="0">
              <a:solidFill>
                <a:srgbClr val="000090"/>
              </a:solidFill>
            </a:endParaRPr>
          </a:p>
          <a:p>
            <a:pPr marL="285750" indent="-285750">
              <a:buFontTx/>
              <a:buChar char="-"/>
            </a:pPr>
            <a:r>
              <a:rPr lang="fr-FR" sz="2000" b="1" dirty="0" smtClean="0">
                <a:solidFill>
                  <a:srgbClr val="000090"/>
                </a:solidFill>
              </a:rPr>
              <a:t>Plus </a:t>
            </a:r>
            <a:r>
              <a:rPr lang="fr-FR" sz="2000" b="1" dirty="0">
                <a:solidFill>
                  <a:srgbClr val="000090"/>
                </a:solidFill>
              </a:rPr>
              <a:t>de 8 établissements d’enseignement culturel sur 10 sont de l’ESS</a:t>
            </a:r>
            <a:r>
              <a:rPr lang="fr-FR" sz="2000" dirty="0">
                <a:solidFill>
                  <a:srgbClr val="000090"/>
                </a:solidFill>
              </a:rPr>
              <a:t> </a:t>
            </a:r>
            <a:r>
              <a:rPr lang="fr-FR" sz="2000" dirty="0"/>
              <a:t>(écoles de danse, de musique, de théâtre…) </a:t>
            </a:r>
            <a:endParaRPr lang="fr-FR" sz="2000" dirty="0" smtClean="0"/>
          </a:p>
          <a:p>
            <a:pPr marL="285750" lvl="1" indent="-285750" fontAlgn="base">
              <a:buFontTx/>
              <a:buChar char="-"/>
            </a:pPr>
            <a:r>
              <a:rPr lang="fr-FR" sz="2000" b="1" dirty="0" smtClean="0">
                <a:solidFill>
                  <a:srgbClr val="000090"/>
                </a:solidFill>
              </a:rPr>
              <a:t>54 </a:t>
            </a:r>
            <a:r>
              <a:rPr lang="fr-FR" sz="2000" b="1" dirty="0">
                <a:solidFill>
                  <a:srgbClr val="000090"/>
                </a:solidFill>
              </a:rPr>
              <a:t>% des complémentaires santé sont des </a:t>
            </a:r>
            <a:r>
              <a:rPr lang="fr-FR" sz="2000" b="1" dirty="0" smtClean="0">
                <a:solidFill>
                  <a:srgbClr val="000090"/>
                </a:solidFill>
              </a:rPr>
              <a:t>mutuelles</a:t>
            </a:r>
            <a:endParaRPr lang="fr-FR" sz="2000" dirty="0"/>
          </a:p>
          <a:p>
            <a:pPr marL="285750" lvl="1" indent="-285750" fontAlgn="base">
              <a:buFontTx/>
              <a:buChar char="-"/>
            </a:pPr>
            <a:r>
              <a:rPr lang="fr-FR" sz="2000" b="1" dirty="0" smtClean="0">
                <a:solidFill>
                  <a:srgbClr val="000090"/>
                </a:solidFill>
              </a:rPr>
              <a:t>3 </a:t>
            </a:r>
            <a:r>
              <a:rPr lang="fr-FR" sz="2000" b="1" dirty="0">
                <a:solidFill>
                  <a:srgbClr val="000090"/>
                </a:solidFill>
              </a:rPr>
              <a:t>véhicules particuliers sur 5 </a:t>
            </a:r>
            <a:r>
              <a:rPr lang="fr-FR" sz="2000" dirty="0"/>
              <a:t>et la moitié des deux-roues motorisés sont assurés par une </a:t>
            </a:r>
            <a:r>
              <a:rPr lang="fr-FR" sz="2000" dirty="0" smtClean="0"/>
              <a:t>mutuelle</a:t>
            </a:r>
          </a:p>
          <a:p>
            <a:pPr marL="285750" lvl="1" indent="-285750" fontAlgn="base">
              <a:buFontTx/>
              <a:buChar char="-"/>
            </a:pPr>
            <a:r>
              <a:rPr lang="fr-FR" sz="2000" b="1" dirty="0" smtClean="0">
                <a:solidFill>
                  <a:srgbClr val="000090"/>
                </a:solidFill>
              </a:rPr>
              <a:t>plus </a:t>
            </a:r>
            <a:r>
              <a:rPr lang="fr-FR" sz="2000" b="1" dirty="0">
                <a:solidFill>
                  <a:srgbClr val="000090"/>
                </a:solidFill>
              </a:rPr>
              <a:t>de 90 % des clubs de sport sont de l’ESS</a:t>
            </a:r>
            <a:r>
              <a:rPr lang="fr-FR" sz="2000" dirty="0"/>
              <a:t>, essentiellement des associations.</a:t>
            </a:r>
          </a:p>
        </p:txBody>
      </p:sp>
      <p:sp>
        <p:nvSpPr>
          <p:cNvPr id="5" name="Rectangle 4"/>
          <p:cNvSpPr/>
          <p:nvPr/>
        </p:nvSpPr>
        <p:spPr>
          <a:xfrm>
            <a:off x="164655" y="260277"/>
            <a:ext cx="8820578" cy="523220"/>
          </a:xfrm>
          <a:prstGeom prst="rect">
            <a:avLst/>
          </a:prstGeom>
        </p:spPr>
        <p:txBody>
          <a:bodyPr wrap="square">
            <a:spAutoFit/>
          </a:bodyPr>
          <a:lstStyle/>
          <a:p>
            <a:pPr lvl="0" algn="ctr" fontAlgn="base"/>
            <a:r>
              <a:rPr lang="fr-FR" sz="2800" b="1" dirty="0"/>
              <a:t>Une forte dynamique de création d ‘emplois depuis 2000</a:t>
            </a:r>
            <a:endParaRPr lang="fr-FR" sz="2800" dirty="0"/>
          </a:p>
        </p:txBody>
      </p:sp>
    </p:spTree>
    <p:extLst>
      <p:ext uri="{BB962C8B-B14F-4D97-AF65-F5344CB8AC3E}">
        <p14:creationId xmlns:p14="http://schemas.microsoft.com/office/powerpoint/2010/main" val="7372262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52823" y="793040"/>
            <a:ext cx="8420713" cy="5878532"/>
          </a:xfrm>
          <a:prstGeom prst="rect">
            <a:avLst/>
          </a:prstGeom>
        </p:spPr>
        <p:txBody>
          <a:bodyPr wrap="square">
            <a:spAutoFit/>
          </a:bodyPr>
          <a:lstStyle/>
          <a:p>
            <a:pPr lvl="0" fontAlgn="base"/>
            <a:r>
              <a:rPr lang="fr-FR" sz="2400" b="1" dirty="0" smtClean="0"/>
              <a:t>Une </a:t>
            </a:r>
            <a:r>
              <a:rPr lang="fr-FR" sz="2400" b="1" dirty="0"/>
              <a:t>meilleure </a:t>
            </a:r>
            <a:r>
              <a:rPr lang="fr-FR" sz="2400" b="1" dirty="0" smtClean="0"/>
              <a:t>résilience</a:t>
            </a:r>
            <a:r>
              <a:rPr lang="fr-FR" sz="2400" dirty="0"/>
              <a:t> </a:t>
            </a:r>
            <a:r>
              <a:rPr lang="fr-FR" sz="2400" b="1" dirty="0" smtClean="0">
                <a:solidFill>
                  <a:srgbClr val="000090"/>
                </a:solidFill>
              </a:rPr>
              <a:t>: </a:t>
            </a:r>
            <a:r>
              <a:rPr lang="fr-FR" sz="2000" b="1" dirty="0" smtClean="0">
                <a:solidFill>
                  <a:srgbClr val="000090"/>
                </a:solidFill>
              </a:rPr>
              <a:t>le taux de survie des projets est de 80%</a:t>
            </a:r>
            <a:r>
              <a:rPr lang="fr-FR" sz="2000" dirty="0" smtClean="0"/>
              <a:t>, </a:t>
            </a:r>
            <a:r>
              <a:rPr lang="fr-FR" sz="2000" dirty="0"/>
              <a:t>3 ans après la création d’un projet dans l’ESS, contre 65% pour </a:t>
            </a:r>
            <a:r>
              <a:rPr lang="fr-FR" sz="2000" dirty="0" smtClean="0"/>
              <a:t>les autres </a:t>
            </a:r>
          </a:p>
          <a:p>
            <a:pPr lvl="0" fontAlgn="base"/>
            <a:endParaRPr lang="fr-FR" sz="2000" b="1" dirty="0"/>
          </a:p>
          <a:p>
            <a:pPr lvl="0" fontAlgn="base"/>
            <a:r>
              <a:rPr lang="fr-FR" sz="2400" b="1" dirty="0" smtClean="0"/>
              <a:t>Mise </a:t>
            </a:r>
            <a:r>
              <a:rPr lang="fr-FR" sz="2400" b="1" dirty="0"/>
              <a:t>en place d’outils de financement dédiés </a:t>
            </a:r>
            <a:endParaRPr lang="fr-FR" sz="2400" dirty="0"/>
          </a:p>
          <a:p>
            <a:pPr marL="342900" lvl="1" indent="-342900" fontAlgn="base">
              <a:buFont typeface="Arial"/>
              <a:buChar char="•"/>
            </a:pPr>
            <a:r>
              <a:rPr lang="fr-FR" sz="2000" b="1" dirty="0">
                <a:solidFill>
                  <a:srgbClr val="000090"/>
                </a:solidFill>
              </a:rPr>
              <a:t>Le PIAESS</a:t>
            </a:r>
            <a:r>
              <a:rPr lang="fr-FR" sz="2000" dirty="0"/>
              <a:t>, doté de 100 M€</a:t>
            </a:r>
          </a:p>
          <a:p>
            <a:pPr marL="342900" lvl="1" indent="-342900" fontAlgn="base">
              <a:buFont typeface="Arial"/>
              <a:buChar char="•"/>
            </a:pPr>
            <a:r>
              <a:rPr lang="fr-FR" sz="2000" b="1" dirty="0">
                <a:solidFill>
                  <a:srgbClr val="000090"/>
                </a:solidFill>
              </a:rPr>
              <a:t>Le FISO </a:t>
            </a:r>
            <a:r>
              <a:rPr lang="fr-FR" sz="2000" b="1" dirty="0" err="1" smtClean="0">
                <a:solidFill>
                  <a:srgbClr val="000090"/>
                </a:solidFill>
              </a:rPr>
              <a:t>BpiFrance</a:t>
            </a:r>
            <a:r>
              <a:rPr lang="fr-FR" sz="2000" b="1" dirty="0" smtClean="0">
                <a:solidFill>
                  <a:srgbClr val="000090"/>
                </a:solidFill>
              </a:rPr>
              <a:t> </a:t>
            </a:r>
            <a:r>
              <a:rPr lang="fr-FR" sz="2000" dirty="0" smtClean="0"/>
              <a:t>doté </a:t>
            </a:r>
            <a:r>
              <a:rPr lang="fr-FR" sz="2000" dirty="0"/>
              <a:t>d’une capacité financière pour le moment de 20 M€ </a:t>
            </a:r>
          </a:p>
          <a:p>
            <a:pPr marL="342900" lvl="1" indent="-342900" fontAlgn="base">
              <a:buFont typeface="Arial"/>
              <a:buChar char="•"/>
            </a:pPr>
            <a:r>
              <a:rPr lang="fr-FR" sz="2000" b="1" dirty="0" smtClean="0">
                <a:solidFill>
                  <a:srgbClr val="000090"/>
                </a:solidFill>
              </a:rPr>
              <a:t>Le </a:t>
            </a:r>
            <a:r>
              <a:rPr lang="fr-FR" sz="2000" b="1" dirty="0">
                <a:solidFill>
                  <a:srgbClr val="000090"/>
                </a:solidFill>
              </a:rPr>
              <a:t>fonds Impact coopératif</a:t>
            </a:r>
            <a:r>
              <a:rPr lang="fr-FR" sz="2000" dirty="0"/>
              <a:t>, qui a réuni 74 M€</a:t>
            </a:r>
          </a:p>
          <a:p>
            <a:pPr marL="342900" lvl="1" indent="-342900" fontAlgn="base">
              <a:buFont typeface="Arial"/>
              <a:buChar char="•"/>
            </a:pPr>
            <a:r>
              <a:rPr lang="fr-FR" sz="2000" b="1" dirty="0" smtClean="0">
                <a:solidFill>
                  <a:srgbClr val="000090"/>
                </a:solidFill>
              </a:rPr>
              <a:t>Le Fonds </a:t>
            </a:r>
            <a:r>
              <a:rPr lang="fr-FR" sz="2000" b="1" dirty="0" err="1">
                <a:solidFill>
                  <a:srgbClr val="000090"/>
                </a:solidFill>
              </a:rPr>
              <a:t>Novess</a:t>
            </a:r>
            <a:r>
              <a:rPr lang="fr-FR" sz="2000" b="1" dirty="0">
                <a:solidFill>
                  <a:srgbClr val="000090"/>
                </a:solidFill>
              </a:rPr>
              <a:t> </a:t>
            </a:r>
            <a:r>
              <a:rPr lang="fr-FR" sz="2000" dirty="0"/>
              <a:t>lancé par CDC et partenaires, 50 M€ en phase </a:t>
            </a:r>
            <a:r>
              <a:rPr lang="fr-FR" sz="2000" dirty="0" smtClean="0"/>
              <a:t>1</a:t>
            </a:r>
          </a:p>
          <a:p>
            <a:pPr lvl="1" fontAlgn="base"/>
            <a:endParaRPr lang="fr-FR" sz="2000" dirty="0"/>
          </a:p>
          <a:p>
            <a:r>
              <a:rPr lang="fr-FR" sz="2400" b="1" dirty="0" smtClean="0"/>
              <a:t>- </a:t>
            </a:r>
            <a:r>
              <a:rPr lang="fr-FR" sz="2400" b="1" dirty="0"/>
              <a:t>Accroissement des financements apportés par </a:t>
            </a:r>
            <a:r>
              <a:rPr lang="fr-FR" sz="2400" b="1" dirty="0" err="1" smtClean="0"/>
              <a:t>BpiFrance</a:t>
            </a:r>
            <a:r>
              <a:rPr lang="fr-FR" sz="2400" b="1" dirty="0" smtClean="0"/>
              <a:t> à l’ESS</a:t>
            </a:r>
            <a:endParaRPr lang="fr-FR" sz="2400" b="1" dirty="0"/>
          </a:p>
          <a:p>
            <a:pPr marL="342900" lvl="1" indent="-342900" fontAlgn="base">
              <a:buFont typeface="Arial"/>
              <a:buChar char="•"/>
            </a:pPr>
            <a:r>
              <a:rPr lang="fr-FR" sz="2000" dirty="0"/>
              <a:t>313 M€ en 2015, 1 202 financements octroyés (x2,7 depuis 2012)</a:t>
            </a:r>
          </a:p>
          <a:p>
            <a:pPr marL="342900" lvl="1" indent="-342900" fontAlgn="base">
              <a:buFont typeface="Arial"/>
              <a:buChar char="•"/>
            </a:pPr>
            <a:r>
              <a:rPr lang="fr-FR" sz="2000" dirty="0"/>
              <a:t>Plus de 2 500 entreprises de l’ESS financées </a:t>
            </a:r>
            <a:r>
              <a:rPr lang="fr-FR" sz="2000" dirty="0" smtClean="0"/>
              <a:t>depuis </a:t>
            </a:r>
            <a:r>
              <a:rPr lang="fr-FR" sz="2000" dirty="0"/>
              <a:t>- 86% de TPE et </a:t>
            </a:r>
            <a:r>
              <a:rPr lang="fr-FR" sz="2000" dirty="0" smtClean="0"/>
              <a:t>PME</a:t>
            </a:r>
          </a:p>
          <a:p>
            <a:pPr lvl="1" fontAlgn="base"/>
            <a:r>
              <a:rPr lang="fr-FR" sz="2000" dirty="0" smtClean="0"/>
              <a:t> </a:t>
            </a:r>
            <a:endParaRPr lang="fr-FR" sz="2000" dirty="0"/>
          </a:p>
          <a:p>
            <a:r>
              <a:rPr lang="fr-FR" sz="2400" b="1" dirty="0"/>
              <a:t>- Croissance soutenue de la finance solidaire</a:t>
            </a:r>
            <a:endParaRPr lang="fr-FR" sz="2400" dirty="0"/>
          </a:p>
          <a:p>
            <a:pPr marL="342900" lvl="1" indent="-342900" fontAlgn="base">
              <a:buFont typeface="Arial"/>
              <a:buChar char="•"/>
            </a:pPr>
            <a:r>
              <a:rPr lang="fr-FR" sz="2000" b="1" dirty="0">
                <a:solidFill>
                  <a:srgbClr val="000090"/>
                </a:solidFill>
              </a:rPr>
              <a:t>Collecte de l’épargne solidaire </a:t>
            </a:r>
            <a:r>
              <a:rPr lang="fr-FR" sz="2000" dirty="0"/>
              <a:t>atteint 8,5 MD€ fin 2015 (+ 24% en 2015)</a:t>
            </a:r>
          </a:p>
          <a:p>
            <a:pPr marL="342900" lvl="1" indent="-342900" fontAlgn="base">
              <a:buFont typeface="Arial"/>
              <a:buChar char="•"/>
            </a:pPr>
            <a:r>
              <a:rPr lang="fr-FR" sz="2000" b="1" dirty="0" smtClean="0">
                <a:solidFill>
                  <a:srgbClr val="000090"/>
                </a:solidFill>
              </a:rPr>
              <a:t>Encours </a:t>
            </a:r>
            <a:r>
              <a:rPr lang="fr-FR" sz="2000" b="1" dirty="0">
                <a:solidFill>
                  <a:srgbClr val="000090"/>
                </a:solidFill>
              </a:rPr>
              <a:t>des financements solidaires </a:t>
            </a:r>
            <a:r>
              <a:rPr lang="fr-FR" sz="2000" dirty="0"/>
              <a:t>de 1,5 MD€, + 30% en 2015 </a:t>
            </a:r>
          </a:p>
          <a:p>
            <a:pPr marL="342900" lvl="0" indent="-342900" fontAlgn="base">
              <a:buFont typeface="Arial"/>
              <a:buChar char="•"/>
            </a:pPr>
            <a:r>
              <a:rPr lang="fr-FR" sz="2000" b="1" dirty="0">
                <a:solidFill>
                  <a:srgbClr val="000090"/>
                </a:solidFill>
              </a:rPr>
              <a:t>Mobilisation progressive des réseaux </a:t>
            </a:r>
            <a:r>
              <a:rPr lang="fr-FR" sz="2000" b="1" dirty="0" smtClean="0">
                <a:solidFill>
                  <a:srgbClr val="000090"/>
                </a:solidFill>
              </a:rPr>
              <a:t>bancaires</a:t>
            </a:r>
            <a:endParaRPr lang="fr-FR" sz="2000" dirty="0">
              <a:solidFill>
                <a:srgbClr val="000090"/>
              </a:solidFill>
            </a:endParaRPr>
          </a:p>
          <a:p>
            <a:pPr marL="342900" lvl="0" indent="-342900" fontAlgn="base">
              <a:buFont typeface="Arial"/>
              <a:buChar char="•"/>
            </a:pPr>
            <a:r>
              <a:rPr lang="fr-FR" sz="2000" b="1" dirty="0">
                <a:solidFill>
                  <a:srgbClr val="000090"/>
                </a:solidFill>
              </a:rPr>
              <a:t>M</a:t>
            </a:r>
            <a:r>
              <a:rPr lang="fr-FR" sz="2000" b="1" dirty="0" smtClean="0">
                <a:solidFill>
                  <a:srgbClr val="000090"/>
                </a:solidFill>
              </a:rPr>
              <a:t>ultiplication </a:t>
            </a:r>
            <a:r>
              <a:rPr lang="fr-FR" sz="2000" b="1" dirty="0">
                <a:solidFill>
                  <a:srgbClr val="000090"/>
                </a:solidFill>
              </a:rPr>
              <a:t>de fonds d’investissements à impact</a:t>
            </a:r>
            <a:r>
              <a:rPr lang="fr-FR" sz="2000" dirty="0">
                <a:solidFill>
                  <a:srgbClr val="000090"/>
                </a:solidFill>
              </a:rPr>
              <a:t> </a:t>
            </a:r>
          </a:p>
        </p:txBody>
      </p:sp>
      <p:sp>
        <p:nvSpPr>
          <p:cNvPr id="3" name="Rectangle 2"/>
          <p:cNvSpPr/>
          <p:nvPr/>
        </p:nvSpPr>
        <p:spPr>
          <a:xfrm>
            <a:off x="2873384" y="163607"/>
            <a:ext cx="3352500" cy="523220"/>
          </a:xfrm>
          <a:prstGeom prst="rect">
            <a:avLst/>
          </a:prstGeom>
        </p:spPr>
        <p:txBody>
          <a:bodyPr wrap="none">
            <a:spAutoFit/>
          </a:bodyPr>
          <a:lstStyle/>
          <a:p>
            <a:pPr lvl="0" fontAlgn="base"/>
            <a:r>
              <a:rPr lang="fr-FR" sz="2800" b="1" dirty="0"/>
              <a:t>Financement de l’ESS</a:t>
            </a:r>
            <a:endParaRPr lang="fr-FR" sz="2800"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 name="Shape 204"/>
          <p:cNvSpPr>
            <a:spLocks noGrp="1"/>
          </p:cNvSpPr>
          <p:nvPr>
            <p:ph type="title"/>
          </p:nvPr>
        </p:nvSpPr>
        <p:spPr>
          <a:prstGeom prst="rect">
            <a:avLst/>
          </a:prstGeom>
        </p:spPr>
        <p:txBody>
          <a:bodyPr/>
          <a:lstStyle>
            <a:lvl1pPr>
              <a:defRPr sz="2800" b="1"/>
            </a:lvl1pPr>
          </a:lstStyle>
          <a:p>
            <a:r>
              <a:t>L’ESS acteur du développement local</a:t>
            </a:r>
          </a:p>
        </p:txBody>
      </p:sp>
      <p:sp>
        <p:nvSpPr>
          <p:cNvPr id="205" name="Shape 205"/>
          <p:cNvSpPr>
            <a:spLocks noGrp="1"/>
          </p:cNvSpPr>
          <p:nvPr>
            <p:ph idx="1"/>
          </p:nvPr>
        </p:nvSpPr>
        <p:spPr>
          <a:xfrm>
            <a:off x="457200" y="1417638"/>
            <a:ext cx="8229600" cy="5267659"/>
          </a:xfrm>
          <a:prstGeom prst="rect">
            <a:avLst/>
          </a:prstGeom>
        </p:spPr>
        <p:txBody>
          <a:bodyPr>
            <a:normAutofit fontScale="62500" lnSpcReduction="20000"/>
          </a:bodyPr>
          <a:lstStyle/>
          <a:p>
            <a:pPr marL="0" indent="0">
              <a:buSzTx/>
              <a:buNone/>
            </a:pPr>
            <a:r>
              <a:rPr lang="fr-FR" sz="3800" b="1" dirty="0" smtClean="0"/>
              <a:t>Création d’outils spécifiques ou d’entreprises adaptées aux territoires </a:t>
            </a:r>
            <a:r>
              <a:rPr lang="fr-FR" sz="3800" dirty="0" smtClean="0"/>
              <a:t>:</a:t>
            </a:r>
          </a:p>
          <a:p>
            <a:pPr>
              <a:buSzTx/>
              <a:buFontTx/>
              <a:buChar char="-"/>
            </a:pPr>
            <a:r>
              <a:rPr lang="fr-FR" dirty="0"/>
              <a:t>P</a:t>
            </a:r>
            <a:r>
              <a:rPr lang="fr-FR" dirty="0" smtClean="0"/>
              <a:t>ôles Territoriaux </a:t>
            </a:r>
            <a:r>
              <a:rPr lang="fr-FR" dirty="0"/>
              <a:t>de </a:t>
            </a:r>
            <a:r>
              <a:rPr lang="fr-FR" dirty="0" smtClean="0"/>
              <a:t>Coopération </a:t>
            </a:r>
            <a:r>
              <a:rPr lang="fr-FR" dirty="0"/>
              <a:t>E</a:t>
            </a:r>
            <a:r>
              <a:rPr lang="fr-FR" dirty="0" smtClean="0"/>
              <a:t>conomique </a:t>
            </a:r>
            <a:r>
              <a:rPr lang="mr-IN" dirty="0" smtClean="0"/>
              <a:t>–</a:t>
            </a:r>
            <a:r>
              <a:rPr lang="fr-FR" dirty="0" smtClean="0"/>
              <a:t> PTCE</a:t>
            </a:r>
            <a:r>
              <a:rPr lang="fr-FR" dirty="0"/>
              <a:t> </a:t>
            </a:r>
            <a:r>
              <a:rPr lang="fr-FR" dirty="0" smtClean="0"/>
              <a:t>(art. 9 loi relative à l’ESS)</a:t>
            </a:r>
          </a:p>
          <a:p>
            <a:pPr>
              <a:buSzTx/>
              <a:buFontTx/>
              <a:buChar char="-"/>
            </a:pPr>
            <a:r>
              <a:rPr lang="fr-FR" dirty="0" smtClean="0"/>
              <a:t>Sociétés Coopératives d’Intér</a:t>
            </a:r>
            <a:r>
              <a:rPr lang="fr-FR" dirty="0" smtClean="0"/>
              <a:t>êt </a:t>
            </a:r>
            <a:r>
              <a:rPr lang="fr-FR" dirty="0"/>
              <a:t>C</a:t>
            </a:r>
            <a:r>
              <a:rPr lang="fr-FR" dirty="0" smtClean="0"/>
              <a:t>ollectif - </a:t>
            </a:r>
            <a:r>
              <a:rPr dirty="0" smtClean="0"/>
              <a:t>SCIC</a:t>
            </a:r>
            <a:endParaRPr lang="fr-FR" dirty="0" smtClean="0"/>
          </a:p>
          <a:p>
            <a:pPr>
              <a:buSzTx/>
              <a:buFontTx/>
              <a:buChar char="-"/>
            </a:pPr>
            <a:r>
              <a:rPr lang="fr-FR" dirty="0" smtClean="0"/>
              <a:t>Coopératives d’Activités et d’Emploi - </a:t>
            </a:r>
            <a:r>
              <a:rPr dirty="0" smtClean="0"/>
              <a:t>CAE </a:t>
            </a:r>
            <a:endParaRPr lang="fr-FR" dirty="0" smtClean="0"/>
          </a:p>
          <a:p>
            <a:pPr>
              <a:buSzTx/>
              <a:buFontTx/>
              <a:buChar char="-"/>
            </a:pPr>
            <a:r>
              <a:rPr lang="fr-FR" dirty="0" smtClean="0"/>
              <a:t>A</a:t>
            </a:r>
            <a:r>
              <a:rPr dirty="0" smtClean="0"/>
              <a:t>ssociations </a:t>
            </a:r>
            <a:endParaRPr lang="fr-FR" dirty="0" smtClean="0"/>
          </a:p>
          <a:p>
            <a:pPr>
              <a:buSzTx/>
              <a:buFontTx/>
              <a:buChar char="-"/>
            </a:pPr>
            <a:r>
              <a:rPr lang="fr-FR" dirty="0" smtClean="0"/>
              <a:t>Entreprises Solidaires d’Utilité Sociale - ESUS (article 11 de la loi relative à l’ESS)</a:t>
            </a:r>
          </a:p>
          <a:p>
            <a:pPr>
              <a:buSzTx/>
              <a:buFontTx/>
              <a:buChar char="-"/>
            </a:pPr>
            <a:r>
              <a:rPr lang="fr-FR" dirty="0" smtClean="0"/>
              <a:t>Monnaies locales (article 16 de la loi relative à l’ESS)</a:t>
            </a:r>
            <a:endParaRPr lang="fr-FR" dirty="0" smtClean="0"/>
          </a:p>
          <a:p>
            <a:pPr>
              <a:buSzTx/>
              <a:buFontTx/>
              <a:buChar char="-"/>
            </a:pPr>
            <a:endParaRPr dirty="0"/>
          </a:p>
          <a:p>
            <a:pPr marL="0" indent="0">
              <a:buSzTx/>
              <a:buNone/>
            </a:pPr>
            <a:r>
              <a:rPr sz="3800" b="1" dirty="0"/>
              <a:t>Ancrage territorial</a:t>
            </a:r>
            <a:r>
              <a:rPr sz="3800" b="1" dirty="0" smtClean="0"/>
              <a:t>,</a:t>
            </a:r>
            <a:r>
              <a:rPr lang="fr-FR" sz="3800" b="1" dirty="0" smtClean="0"/>
              <a:t> prenant </a:t>
            </a:r>
            <a:r>
              <a:rPr lang="fr-FR" sz="3800" b="1" dirty="0" smtClean="0"/>
              <a:t>en</a:t>
            </a:r>
            <a:r>
              <a:rPr sz="3800" b="1" dirty="0" smtClean="0"/>
              <a:t> </a:t>
            </a:r>
            <a:r>
              <a:rPr sz="3800" b="1" dirty="0"/>
              <a:t>compte </a:t>
            </a:r>
            <a:r>
              <a:rPr lang="fr-FR" sz="3800" b="1" dirty="0"/>
              <a:t>l</a:t>
            </a:r>
            <a:r>
              <a:rPr sz="3800" b="1" dirty="0" smtClean="0"/>
              <a:t>es </a:t>
            </a:r>
            <a:r>
              <a:rPr sz="3800" b="1" dirty="0"/>
              <a:t>secteurs :</a:t>
            </a:r>
          </a:p>
          <a:p>
            <a:r>
              <a:rPr lang="fr-FR" dirty="0"/>
              <a:t>Les entreprises naissent des besoins locaux</a:t>
            </a:r>
          </a:p>
          <a:p>
            <a:r>
              <a:rPr dirty="0" smtClean="0"/>
              <a:t>ESS </a:t>
            </a:r>
            <a:r>
              <a:rPr dirty="0"/>
              <a:t>complémentaire des politiques publiques</a:t>
            </a:r>
          </a:p>
          <a:p>
            <a:r>
              <a:rPr dirty="0" smtClean="0"/>
              <a:t>Investissement </a:t>
            </a:r>
            <a:r>
              <a:rPr dirty="0"/>
              <a:t>des acteurs du </a:t>
            </a:r>
            <a:r>
              <a:rPr dirty="0" smtClean="0"/>
              <a:t>territoire</a:t>
            </a:r>
            <a:r>
              <a:rPr lang="fr-FR" dirty="0" smtClean="0"/>
              <a:t> dans la création d’activités</a:t>
            </a:r>
          </a:p>
          <a:p>
            <a:r>
              <a:rPr lang="fr-FR" dirty="0" smtClean="0"/>
              <a:t>Implication des parties prenantes dans le développement de l’entreprise</a:t>
            </a:r>
            <a:endParaRPr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 name="Shape 201"/>
          <p:cNvSpPr>
            <a:spLocks noGrp="1"/>
          </p:cNvSpPr>
          <p:nvPr>
            <p:ph type="title"/>
          </p:nvPr>
        </p:nvSpPr>
        <p:spPr>
          <a:xfrm>
            <a:off x="457200" y="274638"/>
            <a:ext cx="8229600" cy="817294"/>
          </a:xfrm>
          <a:prstGeom prst="rect">
            <a:avLst/>
          </a:prstGeom>
        </p:spPr>
        <p:txBody>
          <a:bodyPr/>
          <a:lstStyle>
            <a:lvl1pPr>
              <a:defRPr sz="2800" b="1"/>
            </a:lvl1pPr>
          </a:lstStyle>
          <a:p>
            <a:r>
              <a:rPr dirty="0"/>
              <a:t>L’ESS dans les </a:t>
            </a:r>
            <a:r>
              <a:rPr lang="fr-FR" dirty="0" smtClean="0"/>
              <a:t>politiques régionales</a:t>
            </a:r>
            <a:endParaRPr dirty="0"/>
          </a:p>
        </p:txBody>
      </p:sp>
      <p:sp>
        <p:nvSpPr>
          <p:cNvPr id="202" name="Shape 202"/>
          <p:cNvSpPr>
            <a:spLocks noGrp="1"/>
          </p:cNvSpPr>
          <p:nvPr>
            <p:ph idx="1"/>
          </p:nvPr>
        </p:nvSpPr>
        <p:spPr>
          <a:xfrm>
            <a:off x="465910" y="1178682"/>
            <a:ext cx="8229601" cy="5306057"/>
          </a:xfrm>
          <a:prstGeom prst="rect">
            <a:avLst/>
          </a:prstGeom>
        </p:spPr>
        <p:txBody>
          <a:bodyPr>
            <a:noAutofit/>
          </a:bodyPr>
          <a:lstStyle/>
          <a:p>
            <a:pPr marL="0" indent="0">
              <a:lnSpc>
                <a:spcPct val="120000"/>
              </a:lnSpc>
              <a:buSzTx/>
              <a:buNone/>
            </a:pPr>
            <a:r>
              <a:rPr lang="fr-FR" sz="2400" b="1" dirty="0" smtClean="0"/>
              <a:t>Les acteurs de l’ESS contribuent à toutes les politiques territoriales de développement de l’économie par une participation aux différentes instances </a:t>
            </a:r>
            <a:r>
              <a:rPr lang="fr-FR" sz="2000" dirty="0" smtClean="0"/>
              <a:t>(liste non exhaustive) :</a:t>
            </a:r>
          </a:p>
          <a:p>
            <a:pPr>
              <a:lnSpc>
                <a:spcPct val="120000"/>
              </a:lnSpc>
              <a:buSzTx/>
              <a:buFontTx/>
              <a:buChar char="-"/>
            </a:pPr>
            <a:r>
              <a:rPr lang="fr-FR" sz="2000" dirty="0" smtClean="0"/>
              <a:t>Dispositif Local d’Accompagnement (DLA)</a:t>
            </a:r>
          </a:p>
          <a:p>
            <a:pPr>
              <a:lnSpc>
                <a:spcPct val="120000"/>
              </a:lnSpc>
              <a:buSzTx/>
              <a:buFontTx/>
              <a:buChar char="-"/>
            </a:pPr>
            <a:r>
              <a:rPr lang="fr-FR" sz="2000" dirty="0" smtClean="0"/>
              <a:t>Conférence Territoriale de l’Action Publique (CTAP)</a:t>
            </a:r>
          </a:p>
          <a:p>
            <a:pPr>
              <a:lnSpc>
                <a:spcPct val="120000"/>
              </a:lnSpc>
              <a:buSzTx/>
              <a:buFontTx/>
              <a:buChar char="-"/>
            </a:pPr>
            <a:r>
              <a:rPr sz="2000" dirty="0" smtClean="0"/>
              <a:t>SRDEII </a:t>
            </a:r>
            <a:r>
              <a:rPr sz="2000" dirty="0"/>
              <a:t>(avec un volet ESS</a:t>
            </a:r>
            <a:r>
              <a:rPr sz="2000" dirty="0" smtClean="0"/>
              <a:t>)</a:t>
            </a:r>
            <a:endParaRPr lang="fr-FR" sz="2000" dirty="0" smtClean="0"/>
          </a:p>
          <a:p>
            <a:pPr>
              <a:lnSpc>
                <a:spcPct val="120000"/>
              </a:lnSpc>
              <a:buSzTx/>
              <a:buFontTx/>
              <a:buChar char="-"/>
            </a:pPr>
            <a:r>
              <a:rPr sz="2000" dirty="0" smtClean="0"/>
              <a:t>SRADDET</a:t>
            </a:r>
            <a:endParaRPr lang="fr-FR" sz="2000" dirty="0" smtClean="0"/>
          </a:p>
          <a:p>
            <a:pPr>
              <a:lnSpc>
                <a:spcPct val="120000"/>
              </a:lnSpc>
              <a:buSzTx/>
              <a:buFontTx/>
              <a:buChar char="-"/>
            </a:pPr>
            <a:r>
              <a:rPr lang="fr-FR" sz="2000" dirty="0"/>
              <a:t>C</a:t>
            </a:r>
            <a:r>
              <a:rPr sz="2000" dirty="0" smtClean="0"/>
              <a:t>onférence </a:t>
            </a:r>
            <a:r>
              <a:rPr sz="2000" dirty="0"/>
              <a:t>régionale de </a:t>
            </a:r>
            <a:r>
              <a:rPr sz="2000" dirty="0" smtClean="0"/>
              <a:t>l’ESS</a:t>
            </a:r>
            <a:endParaRPr lang="fr-FR" sz="2000" dirty="0" smtClean="0"/>
          </a:p>
          <a:p>
            <a:pPr>
              <a:lnSpc>
                <a:spcPct val="120000"/>
              </a:lnSpc>
              <a:buSzTx/>
              <a:buFontTx/>
              <a:buChar char="-"/>
            </a:pPr>
            <a:r>
              <a:rPr lang="fr-FR" sz="2000" dirty="0" smtClean="0"/>
              <a:t>Commission des fonds européens</a:t>
            </a:r>
          </a:p>
          <a:p>
            <a:pPr>
              <a:lnSpc>
                <a:spcPct val="120000"/>
              </a:lnSpc>
              <a:buSzTx/>
              <a:buFontTx/>
              <a:buChar char="-"/>
            </a:pPr>
            <a:r>
              <a:rPr lang="fr-FR" sz="2000" dirty="0" smtClean="0"/>
              <a:t>CESER</a:t>
            </a:r>
          </a:p>
          <a:p>
            <a:pPr>
              <a:lnSpc>
                <a:spcPct val="120000"/>
              </a:lnSpc>
              <a:buSzTx/>
              <a:buFontTx/>
              <a:buChar char="-"/>
            </a:pPr>
            <a:r>
              <a:rPr lang="fr-FR" sz="2000" dirty="0" smtClean="0"/>
              <a:t>CREFOP</a:t>
            </a:r>
          </a:p>
          <a:p>
            <a:pPr>
              <a:lnSpc>
                <a:spcPct val="120000"/>
              </a:lnSpc>
              <a:buSzTx/>
              <a:buFontTx/>
              <a:buChar char="-"/>
            </a:pPr>
            <a:r>
              <a:rPr lang="fr-FR" sz="2000" dirty="0" smtClean="0"/>
              <a:t>Toute commission régionale touchant au territoire et à l’emploi</a:t>
            </a:r>
            <a:endParaRPr sz="2000" dirty="0"/>
          </a:p>
          <a:p>
            <a:pPr marL="0" indent="0">
              <a:lnSpc>
                <a:spcPct val="120000"/>
              </a:lnSpc>
              <a:buSzTx/>
              <a:buNone/>
            </a:pPr>
            <a:r>
              <a:rPr sz="2000" dirty="0"/>
              <a:t> </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 name="Shape 207"/>
          <p:cNvSpPr>
            <a:spLocks noGrp="1"/>
          </p:cNvSpPr>
          <p:nvPr>
            <p:ph type="title"/>
          </p:nvPr>
        </p:nvSpPr>
        <p:spPr>
          <a:xfrm>
            <a:off x="457200" y="274638"/>
            <a:ext cx="8229600" cy="624132"/>
          </a:xfrm>
          <a:prstGeom prst="rect">
            <a:avLst/>
          </a:prstGeom>
        </p:spPr>
        <p:txBody>
          <a:bodyPr/>
          <a:lstStyle>
            <a:lvl1pPr>
              <a:defRPr sz="2800" b="1"/>
            </a:lvl1pPr>
          </a:lstStyle>
          <a:p>
            <a:r>
              <a:t>L’ESS une volonté d’exemplarité</a:t>
            </a:r>
          </a:p>
        </p:txBody>
      </p:sp>
      <p:sp>
        <p:nvSpPr>
          <p:cNvPr id="208" name="Shape 208"/>
          <p:cNvSpPr>
            <a:spLocks noGrp="1"/>
          </p:cNvSpPr>
          <p:nvPr>
            <p:ph idx="1"/>
          </p:nvPr>
        </p:nvSpPr>
        <p:spPr>
          <a:xfrm>
            <a:off x="457199" y="1180974"/>
            <a:ext cx="8229601" cy="5051550"/>
          </a:xfrm>
          <a:prstGeom prst="rect">
            <a:avLst/>
          </a:prstGeom>
        </p:spPr>
        <p:txBody>
          <a:bodyPr>
            <a:normAutofit fontScale="85000" lnSpcReduction="10000"/>
          </a:bodyPr>
          <a:lstStyle/>
          <a:p>
            <a:pPr marL="0" indent="0">
              <a:spcBef>
                <a:spcPts val="1300"/>
              </a:spcBef>
              <a:buSzTx/>
              <a:buNone/>
              <a:defRPr sz="2000"/>
            </a:pPr>
            <a:r>
              <a:rPr lang="fr-FR" sz="2600" b="1" dirty="0" smtClean="0"/>
              <a:t>Des pratiques élaborées et mises en place par les acteurs</a:t>
            </a:r>
          </a:p>
          <a:p>
            <a:pPr>
              <a:spcBef>
                <a:spcPts val="1300"/>
              </a:spcBef>
              <a:buSzTx/>
              <a:defRPr sz="2000"/>
            </a:pPr>
            <a:r>
              <a:rPr sz="2400" b="1" dirty="0" smtClean="0">
                <a:solidFill>
                  <a:srgbClr val="000090"/>
                </a:solidFill>
              </a:rPr>
              <a:t>Guide </a:t>
            </a:r>
            <a:r>
              <a:rPr sz="2400" b="1" dirty="0">
                <a:solidFill>
                  <a:srgbClr val="000090"/>
                </a:solidFill>
              </a:rPr>
              <a:t>des bonnes pratiques</a:t>
            </a:r>
          </a:p>
          <a:p>
            <a:pPr>
              <a:spcBef>
                <a:spcPts val="1300"/>
              </a:spcBef>
              <a:buSzTx/>
              <a:defRPr sz="2000"/>
            </a:pPr>
            <a:r>
              <a:rPr sz="2400" b="1" dirty="0">
                <a:solidFill>
                  <a:srgbClr val="000090"/>
                </a:solidFill>
              </a:rPr>
              <a:t>Révision coopérative </a:t>
            </a:r>
            <a:r>
              <a:rPr sz="2400" dirty="0"/>
              <a:t>: demande d’extension de ce type de garantie pour les sociétés commerciales</a:t>
            </a:r>
          </a:p>
          <a:p>
            <a:pPr>
              <a:spcBef>
                <a:spcPts val="1300"/>
              </a:spcBef>
              <a:buSzTx/>
              <a:defRPr sz="2000"/>
            </a:pPr>
            <a:r>
              <a:rPr lang="fr-FR" sz="2400" b="1" dirty="0" smtClean="0">
                <a:solidFill>
                  <a:srgbClr val="000090"/>
                </a:solidFill>
              </a:rPr>
              <a:t>Obligations pour les autres entreprises de l’ESS </a:t>
            </a:r>
            <a:r>
              <a:rPr lang="fr-FR" sz="2400" dirty="0" smtClean="0"/>
              <a:t>: en plus des exigences appliquées à toutes les entreprises, </a:t>
            </a:r>
            <a:r>
              <a:rPr sz="2400" dirty="0" smtClean="0"/>
              <a:t>des exigences</a:t>
            </a:r>
            <a:r>
              <a:rPr lang="fr-FR" sz="2400" dirty="0" smtClean="0"/>
              <a:t> spécifiques </a:t>
            </a:r>
            <a:r>
              <a:rPr sz="2400" dirty="0" smtClean="0"/>
              <a:t> </a:t>
            </a:r>
            <a:r>
              <a:rPr sz="2400" dirty="0"/>
              <a:t>dans leurs pratiques entrepreneuriales (contrôles annuels pour les associations financées par des fonds publics, contrôle des mutuelles au plan national et européen, obligation de répondre aux normes européennes, ..)</a:t>
            </a:r>
          </a:p>
          <a:p>
            <a:pPr>
              <a:spcBef>
                <a:spcPts val="1300"/>
              </a:spcBef>
              <a:buSzTx/>
              <a:defRPr sz="2000"/>
            </a:pPr>
            <a:r>
              <a:rPr sz="2400" dirty="0"/>
              <a:t>Obligation de se conformer aux</a:t>
            </a:r>
            <a:r>
              <a:rPr sz="2400" dirty="0">
                <a:solidFill>
                  <a:srgbClr val="000090"/>
                </a:solidFill>
              </a:rPr>
              <a:t> </a:t>
            </a:r>
            <a:r>
              <a:rPr sz="2400" b="1" dirty="0">
                <a:solidFill>
                  <a:srgbClr val="000090"/>
                </a:solidFill>
              </a:rPr>
              <a:t>définitions </a:t>
            </a:r>
            <a:r>
              <a:rPr lang="fr-FR" sz="2400" b="1" dirty="0" smtClean="0">
                <a:solidFill>
                  <a:srgbClr val="000090"/>
                </a:solidFill>
              </a:rPr>
              <a:t>de l’intérêt général, </a:t>
            </a:r>
            <a:r>
              <a:rPr sz="2400" b="1" dirty="0" smtClean="0">
                <a:solidFill>
                  <a:srgbClr val="000090"/>
                </a:solidFill>
              </a:rPr>
              <a:t>de </a:t>
            </a:r>
            <a:r>
              <a:rPr sz="2400" b="1" dirty="0">
                <a:solidFill>
                  <a:srgbClr val="000090"/>
                </a:solidFill>
              </a:rPr>
              <a:t>l’utilité sociale et de l’innovation sociale</a:t>
            </a:r>
          </a:p>
          <a:p>
            <a:pPr>
              <a:spcBef>
                <a:spcPts val="1300"/>
              </a:spcBef>
              <a:buSzTx/>
              <a:defRPr sz="2000"/>
            </a:pPr>
            <a:r>
              <a:rPr sz="2400" b="1" dirty="0">
                <a:solidFill>
                  <a:srgbClr val="000090"/>
                </a:solidFill>
              </a:rPr>
              <a:t>Définition des ESUS </a:t>
            </a:r>
            <a:r>
              <a:rPr sz="2400" dirty="0"/>
              <a:t>pour garantir le bon fonctionnement ESS des entreprises qui ont cet agrément</a:t>
            </a:r>
          </a:p>
          <a:p>
            <a:pPr>
              <a:spcBef>
                <a:spcPts val="1300"/>
              </a:spcBef>
              <a:buSzTx/>
              <a:defRPr sz="2000"/>
            </a:pPr>
            <a:r>
              <a:rPr sz="2400" b="1" dirty="0" smtClean="0">
                <a:solidFill>
                  <a:srgbClr val="000090"/>
                </a:solidFill>
              </a:rPr>
              <a:t>Encadrement </a:t>
            </a:r>
            <a:r>
              <a:rPr sz="2400" b="1" dirty="0">
                <a:solidFill>
                  <a:srgbClr val="000090"/>
                </a:solidFill>
              </a:rPr>
              <a:t>de la </a:t>
            </a:r>
            <a:r>
              <a:rPr sz="2400" b="1" dirty="0" smtClean="0">
                <a:solidFill>
                  <a:srgbClr val="000090"/>
                </a:solidFill>
              </a:rPr>
              <a:t>subvention</a:t>
            </a:r>
            <a:endParaRPr sz="2400" b="1" dirty="0">
              <a:solidFill>
                <a:srgbClr val="00009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 name="Shape 146"/>
          <p:cNvSpPr>
            <a:spLocks noGrp="1"/>
          </p:cNvSpPr>
          <p:nvPr>
            <p:ph type="ctrTitle"/>
          </p:nvPr>
        </p:nvSpPr>
        <p:spPr>
          <a:xfrm>
            <a:off x="685800" y="785732"/>
            <a:ext cx="7772400" cy="1470030"/>
          </a:xfrm>
          <a:prstGeom prst="rect">
            <a:avLst/>
          </a:prstGeom>
        </p:spPr>
        <p:txBody>
          <a:bodyPr/>
          <a:lstStyle/>
          <a:p>
            <a:pPr defTabSz="365758">
              <a:defRPr sz="2700" b="1"/>
            </a:pPr>
            <a:r>
              <a:t>L’Economie Sociale et Solidaire</a:t>
            </a:r>
            <a:br/>
            <a:r>
              <a:t>une solution pour le développement économique local</a:t>
            </a:r>
          </a:p>
        </p:txBody>
      </p:sp>
      <p:sp>
        <p:nvSpPr>
          <p:cNvPr id="147" name="Shape 147"/>
          <p:cNvSpPr>
            <a:spLocks noGrp="1"/>
          </p:cNvSpPr>
          <p:nvPr>
            <p:ph type="subTitle" idx="1"/>
          </p:nvPr>
        </p:nvSpPr>
        <p:spPr>
          <a:xfrm>
            <a:off x="1371600" y="2825388"/>
            <a:ext cx="6400800" cy="1507555"/>
          </a:xfrm>
          <a:prstGeom prst="rect">
            <a:avLst/>
          </a:prstGeom>
        </p:spPr>
        <p:txBody>
          <a:bodyPr/>
          <a:lstStyle/>
          <a:p>
            <a:pPr>
              <a:spcBef>
                <a:spcPts val="600"/>
              </a:spcBef>
              <a:defRPr sz="2800" b="1"/>
            </a:pPr>
            <a:r>
              <a:t>Jean-Louis CABRESPINES</a:t>
            </a:r>
          </a:p>
          <a:p>
            <a:pPr>
              <a:spcBef>
                <a:spcPts val="500"/>
              </a:spcBef>
              <a:defRPr sz="2400"/>
            </a:pPr>
            <a:r>
              <a:t>Membre du CESE</a:t>
            </a:r>
          </a:p>
          <a:p>
            <a:pPr>
              <a:spcBef>
                <a:spcPts val="500"/>
              </a:spcBef>
              <a:defRPr sz="2400"/>
            </a:pPr>
            <a:r>
              <a:t>Président du CNCRES de 2010 à 2016</a:t>
            </a:r>
          </a:p>
        </p:txBody>
      </p:sp>
      <p:sp>
        <p:nvSpPr>
          <p:cNvPr id="148" name="Shape 148"/>
          <p:cNvSpPr/>
          <p:nvPr/>
        </p:nvSpPr>
        <p:spPr>
          <a:xfrm>
            <a:off x="1538844" y="5055044"/>
            <a:ext cx="6052780" cy="80263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algn="ctr">
              <a:defRPr sz="2400"/>
            </a:pPr>
            <a:r>
              <a:t>Salle des fêtes de Moulins sur Allier</a:t>
            </a:r>
          </a:p>
          <a:p>
            <a:pPr algn="ctr">
              <a:defRPr sz="2400"/>
            </a:pPr>
            <a:r>
              <a:t>Place Maréchal de Lattre de Tassigny</a:t>
            </a:r>
          </a:p>
        </p:txBody>
      </p:sp>
    </p:spTree>
    <p:extLst>
      <p:ext uri="{BB962C8B-B14F-4D97-AF65-F5344CB8AC3E}">
        <p14:creationId xmlns:p14="http://schemas.microsoft.com/office/powerpoint/2010/main" val="15398066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Thème Offic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Thème Office">
      <a:majorFont>
        <a:latin typeface="Calibri"/>
        <a:ea typeface="Calibri"/>
        <a:cs typeface="Calibri"/>
      </a:majorFont>
      <a:minorFont>
        <a:latin typeface="Helvetica"/>
        <a:ea typeface="Helvetica"/>
        <a:cs typeface="Helvetica"/>
      </a:minorFont>
    </a:fontScheme>
    <a:fmtScheme name="Thème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8" tIns="45718" rIns="45718" bIns="45718"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1751</TotalTime>
  <Words>1698</Words>
  <Application>Microsoft Macintosh PowerPoint</Application>
  <PresentationFormat>Présentation à l'écran (4:3)</PresentationFormat>
  <Paragraphs>328</Paragraphs>
  <Slides>23</Slides>
  <Notes>1</Notes>
  <HiddenSlides>0</HiddenSlides>
  <MMClips>0</MMClips>
  <ScaleCrop>false</ScaleCrop>
  <HeadingPairs>
    <vt:vector size="4" baseType="variant">
      <vt:variant>
        <vt:lpstr>Thème</vt:lpstr>
      </vt:variant>
      <vt:variant>
        <vt:i4>1</vt:i4>
      </vt:variant>
      <vt:variant>
        <vt:lpstr>Titres des diapositives</vt:lpstr>
      </vt:variant>
      <vt:variant>
        <vt:i4>23</vt:i4>
      </vt:variant>
    </vt:vector>
  </HeadingPairs>
  <TitlesOfParts>
    <vt:vector size="24" baseType="lpstr">
      <vt:lpstr>Thème Office</vt:lpstr>
      <vt:lpstr>L’Economie Sociale et Solidaire une solution pour le développement économique local</vt:lpstr>
      <vt:lpstr>Etat des lieux de l'ESS</vt:lpstr>
      <vt:lpstr>Présentation PowerPoint</vt:lpstr>
      <vt:lpstr>Présentation PowerPoint</vt:lpstr>
      <vt:lpstr>Présentation PowerPoint</vt:lpstr>
      <vt:lpstr>Définition de l'ESS (LOI N° 2014-856 DU 31 JUILLET 2014 RELATIVE A L’ESS) </vt:lpstr>
      <vt:lpstr>Les entreprises de l'ESS (LOI N° 2014-856 DU 31 JUILLET 2014 RELATIVE A L’ESS) </vt:lpstr>
      <vt:lpstr>Présentation PowerPoint</vt:lpstr>
      <vt:lpstr>Présentation PowerPoint</vt:lpstr>
      <vt:lpstr>Présentation PowerPoint</vt:lpstr>
      <vt:lpstr>Présentation PowerPoint</vt:lpstr>
      <vt:lpstr>Présentation PowerPoint</vt:lpstr>
      <vt:lpstr>Les établissements en région Auvergne – Rhône-Alpes et dans l’Allier (source : site CRESS Auvergne – Rhône-Alpes : « liste des entreprises de l’ESS »)</vt:lpstr>
      <vt:lpstr>Les secteurs d’activités des établissements dans l’Allier (source : site CRESS Auvergne – Rhône-Alpes : « liste des entreprises de l’ESS »)</vt:lpstr>
      <vt:lpstr>Présentation PowerPoint</vt:lpstr>
      <vt:lpstr>L'organisation de l'ESS</vt:lpstr>
      <vt:lpstr>L'organisation de l'ESS (suite)</vt:lpstr>
      <vt:lpstr>Présentation PowerPoint</vt:lpstr>
      <vt:lpstr>Présentation PowerPoint</vt:lpstr>
      <vt:lpstr>L’ESS acteur du développement local</vt:lpstr>
      <vt:lpstr>L’ESS dans les politiques régionales</vt:lpstr>
      <vt:lpstr>L’ESS une volonté d’exemplarité</vt:lpstr>
      <vt:lpstr>L’Economie Sociale et Solidaire une solution pour le développement économique local</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L’Economie Sociale et Solidaire une solution pour le développement économique local</dc:title>
  <cp:lastModifiedBy>Jean-Louis CABRESPINES</cp:lastModifiedBy>
  <cp:revision>21</cp:revision>
  <cp:lastPrinted>2017-03-23T13:26:50Z</cp:lastPrinted>
  <dcterms:modified xsi:type="dcterms:W3CDTF">2017-03-23T17:13:41Z</dcterms:modified>
</cp:coreProperties>
</file>